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rimo" charset="1" panose="020B0604020202020204"/>
      <p:regular r:id="rId20"/>
    </p:embeddedFont>
    <p:embeddedFont>
      <p:font typeface="DM Sans Bold" charset="1" panose="00000000000000000000"/>
      <p:regular r:id="rId21"/>
    </p:embeddedFont>
    <p:embeddedFont>
      <p:font typeface="DM San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embeddings/oleObject2.bin" Type="http://schemas.openxmlformats.org/officeDocument/2006/relationships/oleObjec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embeddings/oleObject1.bin" Type="http://schemas.openxmlformats.org/officeDocument/2006/relationships/oleObjec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10800000">
            <a:off x="0" y="-12964"/>
            <a:ext cx="18328319" cy="10298163"/>
            <a:chOff x="0" y="0"/>
            <a:chExt cx="24437759" cy="13730884"/>
          </a:xfrm>
        </p:grpSpPr>
        <p:sp>
          <p:nvSpPr>
            <p:cNvPr name="Freeform 3" id="3"/>
            <p:cNvSpPr/>
            <p:nvPr/>
          </p:nvSpPr>
          <p:spPr>
            <a:xfrm flipH="true" flipV="false" rot="0">
              <a:off x="0" y="0"/>
              <a:ext cx="24437721" cy="13730860"/>
            </a:xfrm>
            <a:custGeom>
              <a:avLst/>
              <a:gdLst/>
              <a:ahLst/>
              <a:cxnLst/>
              <a:rect r="r" b="b" t="t" l="l"/>
              <a:pathLst>
                <a:path h="13730860" w="24437721">
                  <a:moveTo>
                    <a:pt x="24437721" y="0"/>
                  </a:moveTo>
                  <a:lnTo>
                    <a:pt x="0" y="0"/>
                  </a:lnTo>
                  <a:lnTo>
                    <a:pt x="0" y="13730860"/>
                  </a:lnTo>
                  <a:lnTo>
                    <a:pt x="24437721" y="13730860"/>
                  </a:lnTo>
                  <a:lnTo>
                    <a:pt x="24437721" y="0"/>
                  </a:lnTo>
                  <a:close/>
                </a:path>
              </a:pathLst>
            </a:custGeom>
            <a:blipFill>
              <a:blip r:embed="rId2"/>
              <a:stretch>
                <a:fillRect l="-239" t="0" r="-1008" b="-1343"/>
              </a:stretch>
            </a:blipFill>
          </p:spPr>
        </p:sp>
      </p:grpSp>
      <p:grpSp>
        <p:nvGrpSpPr>
          <p:cNvPr name="Group 4" id="4"/>
          <p:cNvGrpSpPr/>
          <p:nvPr/>
        </p:nvGrpSpPr>
        <p:grpSpPr>
          <a:xfrm rot="-10800000">
            <a:off x="-116643" y="-13678"/>
            <a:ext cx="18557996" cy="10424884"/>
            <a:chOff x="0" y="0"/>
            <a:chExt cx="24743994" cy="13899845"/>
          </a:xfrm>
        </p:grpSpPr>
        <p:sp>
          <p:nvSpPr>
            <p:cNvPr name="Freeform 5" id="5"/>
            <p:cNvSpPr/>
            <p:nvPr/>
          </p:nvSpPr>
          <p:spPr>
            <a:xfrm flipH="true" flipV="false" rot="0">
              <a:off x="0" y="0"/>
              <a:ext cx="24744045" cy="13899896"/>
            </a:xfrm>
            <a:custGeom>
              <a:avLst/>
              <a:gdLst/>
              <a:ahLst/>
              <a:cxnLst/>
              <a:rect r="r" b="b" t="t" l="l"/>
              <a:pathLst>
                <a:path h="13899896" w="24744045">
                  <a:moveTo>
                    <a:pt x="24744045" y="0"/>
                  </a:moveTo>
                  <a:lnTo>
                    <a:pt x="0" y="0"/>
                  </a:lnTo>
                  <a:lnTo>
                    <a:pt x="0" y="13899896"/>
                  </a:lnTo>
                  <a:lnTo>
                    <a:pt x="24744045" y="13899896"/>
                  </a:lnTo>
                  <a:lnTo>
                    <a:pt x="24744045" y="0"/>
                  </a:lnTo>
                  <a:close/>
                </a:path>
              </a:pathLst>
            </a:custGeom>
            <a:blipFill>
              <a:blip r:embed="rId3">
                <a:alphaModFix amt="50000"/>
              </a:blip>
              <a:stretch>
                <a:fillRect l="-829" t="0" r="-6728" b="-7682"/>
              </a:stretch>
            </a:blipFill>
          </p:spPr>
        </p:sp>
      </p:grpSp>
      <p:grpSp>
        <p:nvGrpSpPr>
          <p:cNvPr name="Group 6" id="6"/>
          <p:cNvGrpSpPr/>
          <p:nvPr/>
        </p:nvGrpSpPr>
        <p:grpSpPr>
          <a:xfrm rot="0">
            <a:off x="3924005" y="6419517"/>
            <a:ext cx="10458002" cy="1085040"/>
            <a:chOff x="0" y="0"/>
            <a:chExt cx="13944003" cy="1446720"/>
          </a:xfrm>
        </p:grpSpPr>
        <p:sp>
          <p:nvSpPr>
            <p:cNvPr name="Freeform 7" id="7"/>
            <p:cNvSpPr/>
            <p:nvPr/>
          </p:nvSpPr>
          <p:spPr>
            <a:xfrm flipH="false" flipV="false" rot="0">
              <a:off x="0" y="0"/>
              <a:ext cx="13943964" cy="1446657"/>
            </a:xfrm>
            <a:custGeom>
              <a:avLst/>
              <a:gdLst/>
              <a:ahLst/>
              <a:cxnLst/>
              <a:rect r="r" b="b" t="t" l="l"/>
              <a:pathLst>
                <a:path h="1446657" w="13943964">
                  <a:moveTo>
                    <a:pt x="0" y="0"/>
                  </a:moveTo>
                  <a:lnTo>
                    <a:pt x="13943964" y="0"/>
                  </a:lnTo>
                  <a:lnTo>
                    <a:pt x="13943964" y="1446657"/>
                  </a:lnTo>
                  <a:lnTo>
                    <a:pt x="0" y="1446657"/>
                  </a:lnTo>
                  <a:close/>
                </a:path>
              </a:pathLst>
            </a:custGeom>
            <a:blipFill>
              <a:blip r:embed="rId4"/>
              <a:stretch>
                <a:fillRect l="0" t="-137809" r="0" b="-137814"/>
              </a:stretch>
            </a:blipFill>
          </p:spPr>
        </p:sp>
        <p:sp>
          <p:nvSpPr>
            <p:cNvPr name="TextBox 8" id="8"/>
            <p:cNvSpPr txBox="true"/>
            <p:nvPr/>
          </p:nvSpPr>
          <p:spPr>
            <a:xfrm>
              <a:off x="0" y="-85725"/>
              <a:ext cx="13944003" cy="1532445"/>
            </a:xfrm>
            <a:prstGeom prst="rect">
              <a:avLst/>
            </a:prstGeom>
          </p:spPr>
          <p:txBody>
            <a:bodyPr anchor="ctr" rtlCol="false" tIns="50800" lIns="50800" bIns="50800" rIns="50800"/>
            <a:lstStyle/>
            <a:p>
              <a:pPr algn="ctr">
                <a:lnSpc>
                  <a:spcPts val="4416"/>
                </a:lnSpc>
              </a:pPr>
              <a:r>
                <a:rPr lang="en-US" sz="3200">
                  <a:solidFill>
                    <a:srgbClr val="0F2A29"/>
                  </a:solidFill>
                  <a:latin typeface="Arimo"/>
                  <a:ea typeface="Arimo"/>
                  <a:cs typeface="Arimo"/>
                  <a:sym typeface="Arimo"/>
                </a:rPr>
                <a:t>Visualiser l’invisible</a:t>
              </a:r>
            </a:p>
          </p:txBody>
        </p:sp>
      </p:grpSp>
      <p:grpSp>
        <p:nvGrpSpPr>
          <p:cNvPr name="Group 9" id="9"/>
          <p:cNvGrpSpPr/>
          <p:nvPr/>
        </p:nvGrpSpPr>
        <p:grpSpPr>
          <a:xfrm rot="0">
            <a:off x="3924005" y="2781357"/>
            <a:ext cx="10458002" cy="3180959"/>
            <a:chOff x="0" y="0"/>
            <a:chExt cx="13944003" cy="4241279"/>
          </a:xfrm>
        </p:grpSpPr>
        <p:sp>
          <p:nvSpPr>
            <p:cNvPr name="Freeform 10" id="10"/>
            <p:cNvSpPr/>
            <p:nvPr/>
          </p:nvSpPr>
          <p:spPr>
            <a:xfrm flipH="false" flipV="false" rot="0">
              <a:off x="0" y="0"/>
              <a:ext cx="13944000" cy="4241280"/>
            </a:xfrm>
            <a:custGeom>
              <a:avLst/>
              <a:gdLst/>
              <a:ahLst/>
              <a:cxnLst/>
              <a:rect r="r" b="b" t="t" l="l"/>
              <a:pathLst>
                <a:path h="4241280" w="13944000">
                  <a:moveTo>
                    <a:pt x="0" y="0"/>
                  </a:moveTo>
                  <a:lnTo>
                    <a:pt x="13944000" y="0"/>
                  </a:lnTo>
                  <a:lnTo>
                    <a:pt x="13944000" y="4241280"/>
                  </a:lnTo>
                  <a:lnTo>
                    <a:pt x="0" y="4241280"/>
                  </a:lnTo>
                  <a:close/>
                </a:path>
              </a:pathLst>
            </a:custGeom>
            <a:blipFill>
              <a:blip r:embed="rId4">
                <a:alphaModFix amt="0"/>
              </a:blip>
              <a:stretch>
                <a:fillRect l="0" t="-14060" r="0" b="-14060"/>
              </a:stretch>
            </a:blipFill>
          </p:spPr>
        </p:sp>
        <p:sp>
          <p:nvSpPr>
            <p:cNvPr name="TextBox 11" id="11"/>
            <p:cNvSpPr txBox="true"/>
            <p:nvPr/>
          </p:nvSpPr>
          <p:spPr>
            <a:xfrm>
              <a:off x="0" y="-9525"/>
              <a:ext cx="13944003" cy="4250804"/>
            </a:xfrm>
            <a:prstGeom prst="rect">
              <a:avLst/>
            </a:prstGeom>
          </p:spPr>
          <p:txBody>
            <a:bodyPr anchor="b" rtlCol="false" tIns="0" lIns="0" bIns="0" rIns="0"/>
            <a:lstStyle/>
            <a:p>
              <a:pPr algn="ctr">
                <a:lnSpc>
                  <a:spcPts val="9600"/>
                </a:lnSpc>
              </a:pPr>
              <a:r>
                <a:rPr lang="en-US" sz="8000" b="true">
                  <a:solidFill>
                    <a:srgbClr val="FFFFFF"/>
                  </a:solidFill>
                  <a:latin typeface="DM Sans Bold"/>
                  <a:ea typeface="DM Sans Bold"/>
                  <a:cs typeface="DM Sans Bold"/>
                  <a:sym typeface="DM Sans Bold"/>
                </a:rPr>
                <a:t>Ascension</a:t>
              </a:r>
            </a:p>
          </p:txBody>
        </p:sp>
      </p:grpSp>
      <p:sp>
        <p:nvSpPr>
          <p:cNvPr name="Freeform 12" id="12"/>
          <p:cNvSpPr/>
          <p:nvPr/>
        </p:nvSpPr>
        <p:spPr>
          <a:xfrm flipH="false" flipV="false" rot="0">
            <a:off x="3173458" y="180767"/>
            <a:ext cx="11941084" cy="6238750"/>
          </a:xfrm>
          <a:custGeom>
            <a:avLst/>
            <a:gdLst/>
            <a:ahLst/>
            <a:cxnLst/>
            <a:rect r="r" b="b" t="t" l="l"/>
            <a:pathLst>
              <a:path h="6238750" w="11941084">
                <a:moveTo>
                  <a:pt x="0" y="0"/>
                </a:moveTo>
                <a:lnTo>
                  <a:pt x="11941084" y="0"/>
                </a:lnTo>
                <a:lnTo>
                  <a:pt x="11941084" y="6238750"/>
                </a:lnTo>
                <a:lnTo>
                  <a:pt x="0" y="6238750"/>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pSp>
        <p:nvGrpSpPr>
          <p:cNvPr name="Group 8" id="8"/>
          <p:cNvGrpSpPr/>
          <p:nvPr/>
        </p:nvGrpSpPr>
        <p:grpSpPr>
          <a:xfrm rot="0">
            <a:off x="3439802" y="6462935"/>
            <a:ext cx="4324" cy="1438"/>
            <a:chOff x="0" y="0"/>
            <a:chExt cx="5766" cy="1918"/>
          </a:xfrm>
        </p:grpSpPr>
        <p:sp>
          <p:nvSpPr>
            <p:cNvPr name="Freeform 9" id="9"/>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0" id="10"/>
          <p:cNvGrpSpPr/>
          <p:nvPr/>
        </p:nvGrpSpPr>
        <p:grpSpPr>
          <a:xfrm rot="0">
            <a:off x="15849724" y="6843812"/>
            <a:ext cx="43920" cy="12964"/>
            <a:chOff x="0" y="0"/>
            <a:chExt cx="58560" cy="17285"/>
          </a:xfrm>
        </p:grpSpPr>
        <p:sp>
          <p:nvSpPr>
            <p:cNvPr name="Freeform 11" id="11"/>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2" id="12"/>
          <p:cNvGrpSpPr/>
          <p:nvPr/>
        </p:nvGrpSpPr>
        <p:grpSpPr>
          <a:xfrm rot="0">
            <a:off x="15895806" y="6856775"/>
            <a:ext cx="8639" cy="3600"/>
            <a:chOff x="0" y="0"/>
            <a:chExt cx="11519" cy="4801"/>
          </a:xfrm>
        </p:grpSpPr>
        <p:sp>
          <p:nvSpPr>
            <p:cNvPr name="Freeform 13" id="13"/>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pSp>
        <p:nvGrpSpPr>
          <p:cNvPr name="Group 14" id="14"/>
          <p:cNvGrpSpPr/>
          <p:nvPr/>
        </p:nvGrpSpPr>
        <p:grpSpPr>
          <a:xfrm rot="0">
            <a:off x="7774622" y="4079039"/>
            <a:ext cx="2764772" cy="276477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26009" y="0"/>
                  </a:moveTo>
                  <a:lnTo>
                    <a:pt x="686791" y="0"/>
                  </a:lnTo>
                  <a:cubicBezTo>
                    <a:pt x="720211" y="0"/>
                    <a:pt x="752261" y="13276"/>
                    <a:pt x="775893" y="36907"/>
                  </a:cubicBezTo>
                  <a:cubicBezTo>
                    <a:pt x="799524" y="60538"/>
                    <a:pt x="812800" y="92589"/>
                    <a:pt x="812800" y="126009"/>
                  </a:cubicBezTo>
                  <a:lnTo>
                    <a:pt x="812800" y="686791"/>
                  </a:lnTo>
                  <a:cubicBezTo>
                    <a:pt x="812800" y="720211"/>
                    <a:pt x="799524" y="752261"/>
                    <a:pt x="775893" y="775893"/>
                  </a:cubicBezTo>
                  <a:cubicBezTo>
                    <a:pt x="752261" y="799524"/>
                    <a:pt x="720211" y="812800"/>
                    <a:pt x="686791" y="812800"/>
                  </a:cubicBezTo>
                  <a:lnTo>
                    <a:pt x="126009" y="812800"/>
                  </a:lnTo>
                  <a:cubicBezTo>
                    <a:pt x="92589" y="812800"/>
                    <a:pt x="60538" y="799524"/>
                    <a:pt x="36907" y="775893"/>
                  </a:cubicBezTo>
                  <a:cubicBezTo>
                    <a:pt x="13276" y="752261"/>
                    <a:pt x="0" y="720211"/>
                    <a:pt x="0" y="686791"/>
                  </a:cubicBezTo>
                  <a:lnTo>
                    <a:pt x="0" y="126009"/>
                  </a:lnTo>
                  <a:cubicBezTo>
                    <a:pt x="0" y="92589"/>
                    <a:pt x="13276" y="60538"/>
                    <a:pt x="36907" y="36907"/>
                  </a:cubicBezTo>
                  <a:cubicBezTo>
                    <a:pt x="60538" y="13276"/>
                    <a:pt x="92589" y="0"/>
                    <a:pt x="126009" y="0"/>
                  </a:cubicBezTo>
                  <a:close/>
                </a:path>
              </a:pathLst>
            </a:custGeom>
            <a:blipFill>
              <a:blip r:embed="rId4"/>
              <a:stretch>
                <a:fillRect l="-4166" t="-761" r="-2040" b="-7063"/>
              </a:stretch>
            </a:blipFill>
          </p:spPr>
        </p:sp>
      </p:grpSp>
      <p:grpSp>
        <p:nvGrpSpPr>
          <p:cNvPr name="Group 16" id="16"/>
          <p:cNvGrpSpPr/>
          <p:nvPr/>
        </p:nvGrpSpPr>
        <p:grpSpPr>
          <a:xfrm rot="0">
            <a:off x="1609128" y="4075389"/>
            <a:ext cx="2768422" cy="276842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25843" y="0"/>
                  </a:moveTo>
                  <a:lnTo>
                    <a:pt x="686957" y="0"/>
                  </a:lnTo>
                  <a:cubicBezTo>
                    <a:pt x="756458" y="0"/>
                    <a:pt x="812800" y="56342"/>
                    <a:pt x="812800" y="125843"/>
                  </a:cubicBezTo>
                  <a:lnTo>
                    <a:pt x="812800" y="686957"/>
                  </a:lnTo>
                  <a:cubicBezTo>
                    <a:pt x="812800" y="756458"/>
                    <a:pt x="756458" y="812800"/>
                    <a:pt x="686957" y="812800"/>
                  </a:cubicBezTo>
                  <a:lnTo>
                    <a:pt x="125843" y="812800"/>
                  </a:lnTo>
                  <a:cubicBezTo>
                    <a:pt x="56342" y="812800"/>
                    <a:pt x="0" y="756458"/>
                    <a:pt x="0" y="686957"/>
                  </a:cubicBezTo>
                  <a:lnTo>
                    <a:pt x="0" y="125843"/>
                  </a:lnTo>
                  <a:cubicBezTo>
                    <a:pt x="0" y="56342"/>
                    <a:pt x="56342" y="0"/>
                    <a:pt x="125843" y="0"/>
                  </a:cubicBezTo>
                  <a:close/>
                </a:path>
              </a:pathLst>
            </a:custGeom>
            <a:blipFill>
              <a:blip r:embed="rId5"/>
              <a:stretch>
                <a:fillRect l="-13228" t="0" r="-24403" b="-100192"/>
              </a:stretch>
            </a:blipFill>
          </p:spPr>
        </p:sp>
      </p:grpSp>
      <p:grpSp>
        <p:nvGrpSpPr>
          <p:cNvPr name="Group 18" id="18"/>
          <p:cNvGrpSpPr/>
          <p:nvPr/>
        </p:nvGrpSpPr>
        <p:grpSpPr>
          <a:xfrm rot="0">
            <a:off x="13930991" y="4075389"/>
            <a:ext cx="2768422" cy="276842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125843" y="0"/>
                  </a:moveTo>
                  <a:lnTo>
                    <a:pt x="686957" y="0"/>
                  </a:lnTo>
                  <a:cubicBezTo>
                    <a:pt x="756458" y="0"/>
                    <a:pt x="812800" y="56342"/>
                    <a:pt x="812800" y="125843"/>
                  </a:cubicBezTo>
                  <a:lnTo>
                    <a:pt x="812800" y="686957"/>
                  </a:lnTo>
                  <a:cubicBezTo>
                    <a:pt x="812800" y="756458"/>
                    <a:pt x="756458" y="812800"/>
                    <a:pt x="686957" y="812800"/>
                  </a:cubicBezTo>
                  <a:lnTo>
                    <a:pt x="125843" y="812800"/>
                  </a:lnTo>
                  <a:cubicBezTo>
                    <a:pt x="56342" y="812800"/>
                    <a:pt x="0" y="756458"/>
                    <a:pt x="0" y="686957"/>
                  </a:cubicBezTo>
                  <a:lnTo>
                    <a:pt x="0" y="125843"/>
                  </a:lnTo>
                  <a:cubicBezTo>
                    <a:pt x="0" y="56342"/>
                    <a:pt x="56342" y="0"/>
                    <a:pt x="125843" y="0"/>
                  </a:cubicBezTo>
                  <a:close/>
                </a:path>
              </a:pathLst>
            </a:custGeom>
            <a:blipFill>
              <a:blip r:embed="rId6"/>
              <a:stretch>
                <a:fillRect l="-11949" t="0" r="-22451" b="-95556"/>
              </a:stretch>
            </a:blipFill>
          </p:spPr>
        </p:sp>
      </p:grpSp>
      <p:grpSp>
        <p:nvGrpSpPr>
          <p:cNvPr name="Group 20" id="20"/>
          <p:cNvGrpSpPr/>
          <p:nvPr/>
        </p:nvGrpSpPr>
        <p:grpSpPr>
          <a:xfrm rot="0">
            <a:off x="4691875" y="4095603"/>
            <a:ext cx="2764772" cy="276477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126009" y="0"/>
                  </a:moveTo>
                  <a:lnTo>
                    <a:pt x="686791" y="0"/>
                  </a:lnTo>
                  <a:cubicBezTo>
                    <a:pt x="720211" y="0"/>
                    <a:pt x="752261" y="13276"/>
                    <a:pt x="775893" y="36907"/>
                  </a:cubicBezTo>
                  <a:cubicBezTo>
                    <a:pt x="799524" y="60538"/>
                    <a:pt x="812800" y="92589"/>
                    <a:pt x="812800" y="126009"/>
                  </a:cubicBezTo>
                  <a:lnTo>
                    <a:pt x="812800" y="686791"/>
                  </a:lnTo>
                  <a:cubicBezTo>
                    <a:pt x="812800" y="720211"/>
                    <a:pt x="799524" y="752261"/>
                    <a:pt x="775893" y="775893"/>
                  </a:cubicBezTo>
                  <a:cubicBezTo>
                    <a:pt x="752261" y="799524"/>
                    <a:pt x="720211" y="812800"/>
                    <a:pt x="686791" y="812800"/>
                  </a:cubicBezTo>
                  <a:lnTo>
                    <a:pt x="126009" y="812800"/>
                  </a:lnTo>
                  <a:cubicBezTo>
                    <a:pt x="92589" y="812800"/>
                    <a:pt x="60538" y="799524"/>
                    <a:pt x="36907" y="775893"/>
                  </a:cubicBezTo>
                  <a:cubicBezTo>
                    <a:pt x="13276" y="752261"/>
                    <a:pt x="0" y="720211"/>
                    <a:pt x="0" y="686791"/>
                  </a:cubicBezTo>
                  <a:lnTo>
                    <a:pt x="0" y="126009"/>
                  </a:lnTo>
                  <a:cubicBezTo>
                    <a:pt x="0" y="92589"/>
                    <a:pt x="13276" y="60538"/>
                    <a:pt x="36907" y="36907"/>
                  </a:cubicBezTo>
                  <a:cubicBezTo>
                    <a:pt x="60538" y="13276"/>
                    <a:pt x="92589" y="0"/>
                    <a:pt x="126009" y="0"/>
                  </a:cubicBezTo>
                  <a:close/>
                </a:path>
              </a:pathLst>
            </a:custGeom>
            <a:blipFill>
              <a:blip r:embed="rId7"/>
              <a:stretch>
                <a:fillRect l="-14551" t="0" r="-22309" b="-99069"/>
              </a:stretch>
            </a:blipFill>
          </p:spPr>
        </p:sp>
      </p:grpSp>
      <p:grpSp>
        <p:nvGrpSpPr>
          <p:cNvPr name="Group 22" id="22"/>
          <p:cNvGrpSpPr/>
          <p:nvPr/>
        </p:nvGrpSpPr>
        <p:grpSpPr>
          <a:xfrm rot="0">
            <a:off x="10852807" y="4075389"/>
            <a:ext cx="2764772" cy="276477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126009" y="0"/>
                  </a:moveTo>
                  <a:lnTo>
                    <a:pt x="686791" y="0"/>
                  </a:lnTo>
                  <a:cubicBezTo>
                    <a:pt x="720211" y="0"/>
                    <a:pt x="752261" y="13276"/>
                    <a:pt x="775893" y="36907"/>
                  </a:cubicBezTo>
                  <a:cubicBezTo>
                    <a:pt x="799524" y="60538"/>
                    <a:pt x="812800" y="92589"/>
                    <a:pt x="812800" y="126009"/>
                  </a:cubicBezTo>
                  <a:lnTo>
                    <a:pt x="812800" y="686791"/>
                  </a:lnTo>
                  <a:cubicBezTo>
                    <a:pt x="812800" y="720211"/>
                    <a:pt x="799524" y="752261"/>
                    <a:pt x="775893" y="775893"/>
                  </a:cubicBezTo>
                  <a:cubicBezTo>
                    <a:pt x="752261" y="799524"/>
                    <a:pt x="720211" y="812800"/>
                    <a:pt x="686791" y="812800"/>
                  </a:cubicBezTo>
                  <a:lnTo>
                    <a:pt x="126009" y="812800"/>
                  </a:lnTo>
                  <a:cubicBezTo>
                    <a:pt x="92589" y="812800"/>
                    <a:pt x="60538" y="799524"/>
                    <a:pt x="36907" y="775893"/>
                  </a:cubicBezTo>
                  <a:cubicBezTo>
                    <a:pt x="13276" y="752261"/>
                    <a:pt x="0" y="720211"/>
                    <a:pt x="0" y="686791"/>
                  </a:cubicBezTo>
                  <a:lnTo>
                    <a:pt x="0" y="126009"/>
                  </a:lnTo>
                  <a:cubicBezTo>
                    <a:pt x="0" y="92589"/>
                    <a:pt x="13276" y="60538"/>
                    <a:pt x="36907" y="36907"/>
                  </a:cubicBezTo>
                  <a:cubicBezTo>
                    <a:pt x="60538" y="13276"/>
                    <a:pt x="92589" y="0"/>
                    <a:pt x="126009" y="0"/>
                  </a:cubicBezTo>
                  <a:close/>
                </a:path>
              </a:pathLst>
            </a:custGeom>
            <a:blipFill>
              <a:blip r:embed="rId8"/>
              <a:stretch>
                <a:fillRect l="-11905" t="0" r="-24993" b="-99125"/>
              </a:stretch>
            </a:blipFill>
          </p:spPr>
        </p:sp>
      </p:grpSp>
      <p:sp>
        <p:nvSpPr>
          <p:cNvPr name="TextBox 24" id="24"/>
          <p:cNvSpPr txBox="true"/>
          <p:nvPr/>
        </p:nvSpPr>
        <p:spPr>
          <a:xfrm rot="0">
            <a:off x="1028700" y="1019175"/>
            <a:ext cx="16230600" cy="1066800"/>
          </a:xfrm>
          <a:prstGeom prst="rect">
            <a:avLst/>
          </a:prstGeom>
        </p:spPr>
        <p:txBody>
          <a:bodyPr anchor="t" rtlCol="false" tIns="0" lIns="0" bIns="0" rIns="0">
            <a:spAutoFit/>
          </a:bodyPr>
          <a:lstStyle/>
          <a:p>
            <a:pPr algn="ctr">
              <a:lnSpc>
                <a:spcPts val="8400"/>
              </a:lnSpc>
            </a:pPr>
            <a:r>
              <a:rPr lang="en-US" sz="7000" b="true">
                <a:solidFill>
                  <a:srgbClr val="FFFFFF"/>
                </a:solidFill>
                <a:latin typeface="DM Sans Bold"/>
                <a:ea typeface="DM Sans Bold"/>
                <a:cs typeface="DM Sans Bold"/>
                <a:sym typeface="DM Sans Bold"/>
              </a:rPr>
              <a:t>Team management</a:t>
            </a:r>
          </a:p>
        </p:txBody>
      </p:sp>
      <p:sp>
        <p:nvSpPr>
          <p:cNvPr name="TextBox 25" id="25"/>
          <p:cNvSpPr txBox="true"/>
          <p:nvPr/>
        </p:nvSpPr>
        <p:spPr>
          <a:xfrm rot="0">
            <a:off x="2244198" y="7070405"/>
            <a:ext cx="1494631"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Developpeur</a:t>
            </a:r>
          </a:p>
        </p:txBody>
      </p:sp>
      <p:sp>
        <p:nvSpPr>
          <p:cNvPr name="TextBox 26" id="26"/>
          <p:cNvSpPr txBox="true"/>
          <p:nvPr/>
        </p:nvSpPr>
        <p:spPr>
          <a:xfrm rot="0">
            <a:off x="5327032" y="7070405"/>
            <a:ext cx="1494458"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Developpeur</a:t>
            </a:r>
          </a:p>
        </p:txBody>
      </p:sp>
      <p:sp>
        <p:nvSpPr>
          <p:cNvPr name="TextBox 27" id="27"/>
          <p:cNvSpPr txBox="true"/>
          <p:nvPr/>
        </p:nvSpPr>
        <p:spPr>
          <a:xfrm rot="0">
            <a:off x="8403988" y="7070405"/>
            <a:ext cx="1506042"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Developpeur</a:t>
            </a:r>
          </a:p>
        </p:txBody>
      </p:sp>
      <p:sp>
        <p:nvSpPr>
          <p:cNvPr name="TextBox 28" id="28"/>
          <p:cNvSpPr txBox="true"/>
          <p:nvPr/>
        </p:nvSpPr>
        <p:spPr>
          <a:xfrm rot="0">
            <a:off x="11395723" y="7070405"/>
            <a:ext cx="1680766"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Chef de Projet</a:t>
            </a:r>
          </a:p>
        </p:txBody>
      </p:sp>
      <p:sp>
        <p:nvSpPr>
          <p:cNvPr name="TextBox 29" id="29"/>
          <p:cNvSpPr txBox="true"/>
          <p:nvPr/>
        </p:nvSpPr>
        <p:spPr>
          <a:xfrm rot="0">
            <a:off x="14480426" y="7070405"/>
            <a:ext cx="1669554"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Chef D’équipe</a:t>
            </a:r>
          </a:p>
        </p:txBody>
      </p:sp>
      <p:sp>
        <p:nvSpPr>
          <p:cNvPr name="TextBox 30" id="30"/>
          <p:cNvSpPr txBox="true"/>
          <p:nvPr/>
        </p:nvSpPr>
        <p:spPr>
          <a:xfrm rot="0">
            <a:off x="1638403" y="3380064"/>
            <a:ext cx="2599234"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Cristophe VANDEVOIR</a:t>
            </a:r>
          </a:p>
        </p:txBody>
      </p:sp>
      <p:sp>
        <p:nvSpPr>
          <p:cNvPr name="TextBox 31" id="31"/>
          <p:cNvSpPr txBox="true"/>
          <p:nvPr/>
        </p:nvSpPr>
        <p:spPr>
          <a:xfrm rot="0">
            <a:off x="5161846" y="3380064"/>
            <a:ext cx="1824831"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Olivier POUECH</a:t>
            </a:r>
          </a:p>
        </p:txBody>
      </p:sp>
      <p:sp>
        <p:nvSpPr>
          <p:cNvPr name="TextBox 32" id="32"/>
          <p:cNvSpPr txBox="true"/>
          <p:nvPr/>
        </p:nvSpPr>
        <p:spPr>
          <a:xfrm rot="0">
            <a:off x="8169704" y="3380064"/>
            <a:ext cx="1967309"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Lou PELLEGRINO</a:t>
            </a:r>
          </a:p>
        </p:txBody>
      </p:sp>
      <p:sp>
        <p:nvSpPr>
          <p:cNvPr name="TextBox 33" id="33"/>
          <p:cNvSpPr txBox="true"/>
          <p:nvPr/>
        </p:nvSpPr>
        <p:spPr>
          <a:xfrm rot="0">
            <a:off x="11429735" y="3380064"/>
            <a:ext cx="1610916"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Gianni TUERO</a:t>
            </a:r>
          </a:p>
        </p:txBody>
      </p:sp>
      <p:sp>
        <p:nvSpPr>
          <p:cNvPr name="TextBox 34" id="34"/>
          <p:cNvSpPr txBox="true"/>
          <p:nvPr/>
        </p:nvSpPr>
        <p:spPr>
          <a:xfrm rot="0">
            <a:off x="14461211" y="3380064"/>
            <a:ext cx="1600994" cy="3143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Nicolas TORO</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pSp>
        <p:nvGrpSpPr>
          <p:cNvPr name="Group 8" id="8"/>
          <p:cNvGrpSpPr/>
          <p:nvPr/>
        </p:nvGrpSpPr>
        <p:grpSpPr>
          <a:xfrm rot="0">
            <a:off x="2679116" y="6689522"/>
            <a:ext cx="4324" cy="1438"/>
            <a:chOff x="0" y="0"/>
            <a:chExt cx="5766" cy="1918"/>
          </a:xfrm>
        </p:grpSpPr>
        <p:sp>
          <p:nvSpPr>
            <p:cNvPr name="Freeform 9" id="9"/>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0" id="10"/>
          <p:cNvGrpSpPr/>
          <p:nvPr/>
        </p:nvGrpSpPr>
        <p:grpSpPr>
          <a:xfrm rot="0">
            <a:off x="15089038" y="7070398"/>
            <a:ext cx="43920" cy="12964"/>
            <a:chOff x="0" y="0"/>
            <a:chExt cx="58560" cy="17285"/>
          </a:xfrm>
        </p:grpSpPr>
        <p:sp>
          <p:nvSpPr>
            <p:cNvPr name="Freeform 11" id="11"/>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2" id="12"/>
          <p:cNvGrpSpPr/>
          <p:nvPr/>
        </p:nvGrpSpPr>
        <p:grpSpPr>
          <a:xfrm rot="0">
            <a:off x="15135120" y="7083362"/>
            <a:ext cx="8639" cy="3600"/>
            <a:chOff x="0" y="0"/>
            <a:chExt cx="11519" cy="4801"/>
          </a:xfrm>
        </p:grpSpPr>
        <p:sp>
          <p:nvSpPr>
            <p:cNvPr name="Freeform 13" id="13"/>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pic>
        <p:nvPicPr>
          <p:cNvPr name="Picture 14" id="14"/>
          <p:cNvPicPr>
            <a:picLocks noChangeAspect="true"/>
          </p:cNvPicPr>
          <p:nvPr/>
        </p:nvPicPr>
        <p:blipFill>
          <a:blip r:embed="rId4"/>
          <a:stretch>
            <a:fillRect/>
          </a:stretch>
        </p:blipFill>
        <p:spPr>
          <a:xfrm rot="0">
            <a:off x="11192315" y="2965697"/>
            <a:ext cx="6862787" cy="6864658"/>
          </a:xfrm>
          <a:prstGeom prst="rect">
            <a:avLst/>
          </a:prstGeom>
        </p:spPr>
      </p:pic>
      <p:pic>
        <p:nvPicPr>
          <p:cNvPr name="Picture 15" id="15"/>
          <p:cNvPicPr>
            <a:picLocks noChangeAspect="true"/>
          </p:cNvPicPr>
          <p:nvPr/>
        </p:nvPicPr>
        <p:blipFill>
          <a:blip r:embed="rId5"/>
          <a:stretch>
            <a:fillRect/>
          </a:stretch>
        </p:blipFill>
        <p:spPr>
          <a:xfrm rot="0">
            <a:off x="470150" y="2976146"/>
            <a:ext cx="6831684" cy="6847393"/>
          </a:xfrm>
          <a:prstGeom prst="rect">
            <a:avLst/>
          </a:prstGeom>
        </p:spPr>
      </p:pic>
      <p:sp>
        <p:nvSpPr>
          <p:cNvPr name="TextBox 16" id="16"/>
          <p:cNvSpPr txBox="true"/>
          <p:nvPr/>
        </p:nvSpPr>
        <p:spPr>
          <a:xfrm rot="0">
            <a:off x="1028700" y="1019175"/>
            <a:ext cx="16230600" cy="1066800"/>
          </a:xfrm>
          <a:prstGeom prst="rect">
            <a:avLst/>
          </a:prstGeom>
        </p:spPr>
        <p:txBody>
          <a:bodyPr anchor="t" rtlCol="false" tIns="0" lIns="0" bIns="0" rIns="0">
            <a:spAutoFit/>
          </a:bodyPr>
          <a:lstStyle/>
          <a:p>
            <a:pPr algn="ctr">
              <a:lnSpc>
                <a:spcPts val="8400"/>
              </a:lnSpc>
            </a:pPr>
            <a:r>
              <a:rPr lang="en-US" sz="7000" b="true">
                <a:solidFill>
                  <a:srgbClr val="FFFFFF"/>
                </a:solidFill>
                <a:latin typeface="DM Sans Bold"/>
                <a:ea typeface="DM Sans Bold"/>
                <a:cs typeface="DM Sans Bold"/>
                <a:sym typeface="DM Sans Bold"/>
              </a:rPr>
              <a:t>Projection financière</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pSp>
        <p:nvGrpSpPr>
          <p:cNvPr name="Group 8" id="8"/>
          <p:cNvGrpSpPr/>
          <p:nvPr/>
        </p:nvGrpSpPr>
        <p:grpSpPr>
          <a:xfrm rot="0">
            <a:off x="2679116" y="6689522"/>
            <a:ext cx="4324" cy="1438"/>
            <a:chOff x="0" y="0"/>
            <a:chExt cx="5766" cy="1918"/>
          </a:xfrm>
        </p:grpSpPr>
        <p:sp>
          <p:nvSpPr>
            <p:cNvPr name="Freeform 9" id="9"/>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0" id="10"/>
          <p:cNvGrpSpPr/>
          <p:nvPr/>
        </p:nvGrpSpPr>
        <p:grpSpPr>
          <a:xfrm rot="0">
            <a:off x="15089038" y="7070398"/>
            <a:ext cx="43920" cy="12964"/>
            <a:chOff x="0" y="0"/>
            <a:chExt cx="58560" cy="17285"/>
          </a:xfrm>
        </p:grpSpPr>
        <p:sp>
          <p:nvSpPr>
            <p:cNvPr name="Freeform 11" id="11"/>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2" id="12"/>
          <p:cNvGrpSpPr/>
          <p:nvPr/>
        </p:nvGrpSpPr>
        <p:grpSpPr>
          <a:xfrm rot="0">
            <a:off x="15135120" y="7083362"/>
            <a:ext cx="8639" cy="3600"/>
            <a:chOff x="0" y="0"/>
            <a:chExt cx="11519" cy="4801"/>
          </a:xfrm>
        </p:grpSpPr>
        <p:sp>
          <p:nvSpPr>
            <p:cNvPr name="Freeform 13" id="13"/>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aphicFrame>
        <p:nvGraphicFramePr>
          <p:cNvPr name="Object 14" id="14"/>
          <p:cNvGraphicFramePr/>
          <p:nvPr/>
        </p:nvGraphicFramePr>
        <p:xfrm>
          <a:off x="3374158" y="2852687"/>
          <a:ext cx="5657850" cy="3771900"/>
        </p:xfrm>
        <a:graphic>
          <a:graphicData uri="http://schemas.openxmlformats.org/presentationml/2006/ole">
            <p:oleObj imgW="6781800" imgH="4902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15" id="15"/>
          <p:cNvSpPr txBox="true"/>
          <p:nvPr/>
        </p:nvSpPr>
        <p:spPr>
          <a:xfrm rot="0">
            <a:off x="1028700" y="1019175"/>
            <a:ext cx="16230600" cy="1066800"/>
          </a:xfrm>
          <a:prstGeom prst="rect">
            <a:avLst/>
          </a:prstGeom>
        </p:spPr>
        <p:txBody>
          <a:bodyPr anchor="t" rtlCol="false" tIns="0" lIns="0" bIns="0" rIns="0">
            <a:spAutoFit/>
          </a:bodyPr>
          <a:lstStyle/>
          <a:p>
            <a:pPr algn="ctr">
              <a:lnSpc>
                <a:spcPts val="8400"/>
              </a:lnSpc>
            </a:pPr>
            <a:r>
              <a:rPr lang="en-US" sz="7000" b="true">
                <a:solidFill>
                  <a:srgbClr val="FFFFFF"/>
                </a:solidFill>
                <a:latin typeface="DM Sans Bold"/>
                <a:ea typeface="DM Sans Bold"/>
                <a:cs typeface="DM Sans Bold"/>
                <a:sym typeface="DM Sans Bold"/>
              </a:rPr>
              <a:t>Projection financière</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pSp>
        <p:nvGrpSpPr>
          <p:cNvPr name="Group 8" id="8"/>
          <p:cNvGrpSpPr/>
          <p:nvPr/>
        </p:nvGrpSpPr>
        <p:grpSpPr>
          <a:xfrm rot="0">
            <a:off x="2679116" y="6689522"/>
            <a:ext cx="4324" cy="1438"/>
            <a:chOff x="0" y="0"/>
            <a:chExt cx="5766" cy="1918"/>
          </a:xfrm>
        </p:grpSpPr>
        <p:sp>
          <p:nvSpPr>
            <p:cNvPr name="Freeform 9" id="9"/>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0" id="10"/>
          <p:cNvGrpSpPr/>
          <p:nvPr/>
        </p:nvGrpSpPr>
        <p:grpSpPr>
          <a:xfrm rot="0">
            <a:off x="15089038" y="7070398"/>
            <a:ext cx="43920" cy="12964"/>
            <a:chOff x="0" y="0"/>
            <a:chExt cx="58560" cy="17285"/>
          </a:xfrm>
        </p:grpSpPr>
        <p:sp>
          <p:nvSpPr>
            <p:cNvPr name="Freeform 11" id="11"/>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2" id="12"/>
          <p:cNvGrpSpPr/>
          <p:nvPr/>
        </p:nvGrpSpPr>
        <p:grpSpPr>
          <a:xfrm rot="0">
            <a:off x="15135120" y="7083362"/>
            <a:ext cx="8639" cy="3600"/>
            <a:chOff x="0" y="0"/>
            <a:chExt cx="11519" cy="4801"/>
          </a:xfrm>
        </p:grpSpPr>
        <p:sp>
          <p:nvSpPr>
            <p:cNvPr name="Freeform 13" id="13"/>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sp>
        <p:nvSpPr>
          <p:cNvPr name="TextBox 14" id="14"/>
          <p:cNvSpPr txBox="true"/>
          <p:nvPr/>
        </p:nvSpPr>
        <p:spPr>
          <a:xfrm rot="0">
            <a:off x="7011921" y="1181100"/>
            <a:ext cx="10247379" cy="908674"/>
          </a:xfrm>
          <a:prstGeom prst="rect">
            <a:avLst/>
          </a:prstGeom>
        </p:spPr>
        <p:txBody>
          <a:bodyPr anchor="t" rtlCol="false" tIns="0" lIns="0" bIns="0" rIns="0">
            <a:spAutoFit/>
          </a:bodyPr>
          <a:lstStyle/>
          <a:p>
            <a:pPr algn="ctr">
              <a:lnSpc>
                <a:spcPts val="6720"/>
              </a:lnSpc>
            </a:pPr>
            <a:r>
              <a:rPr lang="en-US" sz="6999" b="true">
                <a:solidFill>
                  <a:srgbClr val="FFFFFF"/>
                </a:solidFill>
                <a:latin typeface="DM Sans Bold"/>
                <a:ea typeface="DM Sans Bold"/>
                <a:cs typeface="DM Sans Bold"/>
                <a:sym typeface="DM Sans Bold"/>
              </a:rPr>
              <a:t>Status du projet</a:t>
            </a:r>
          </a:p>
        </p:txBody>
      </p:sp>
      <p:sp>
        <p:nvSpPr>
          <p:cNvPr name="TextBox 15" id="15"/>
          <p:cNvSpPr txBox="true"/>
          <p:nvPr/>
        </p:nvSpPr>
        <p:spPr>
          <a:xfrm rot="0">
            <a:off x="7011921" y="1880224"/>
            <a:ext cx="10247379" cy="6343650"/>
          </a:xfrm>
          <a:prstGeom prst="rect">
            <a:avLst/>
          </a:prstGeom>
        </p:spPr>
        <p:txBody>
          <a:bodyPr anchor="t" rtlCol="false" tIns="0" lIns="0" bIns="0" rIns="0">
            <a:spAutoFit/>
          </a:bodyPr>
          <a:lstStyle/>
          <a:p>
            <a:pPr algn="l" marL="755651" indent="-377825" lvl="1">
              <a:lnSpc>
                <a:spcPts val="6300"/>
              </a:lnSpc>
              <a:buFont typeface="Arial"/>
              <a:buChar char="•"/>
            </a:pPr>
            <a:r>
              <a:rPr lang="en-US" b="true" sz="3500">
                <a:solidFill>
                  <a:srgbClr val="FFFFFF"/>
                </a:solidFill>
                <a:latin typeface="DM Sans Bold"/>
                <a:ea typeface="DM Sans Bold"/>
                <a:cs typeface="DM Sans Bold"/>
                <a:sym typeface="DM Sans Bold"/>
              </a:rPr>
              <a:t>Initialisation : </a:t>
            </a:r>
            <a:r>
              <a:rPr lang="en-US" sz="3500">
                <a:solidFill>
                  <a:srgbClr val="FFFFFF"/>
                </a:solidFill>
                <a:latin typeface="DM Sans"/>
                <a:ea typeface="DM Sans"/>
                <a:cs typeface="DM Sans"/>
                <a:sym typeface="DM Sans"/>
              </a:rPr>
              <a:t>Étude de marché, benchmarks et documents stratégiques finalisés.</a:t>
            </a:r>
          </a:p>
          <a:p>
            <a:pPr algn="l" marL="755651" indent="-377825" lvl="1">
              <a:lnSpc>
                <a:spcPts val="6300"/>
              </a:lnSpc>
              <a:buFont typeface="Arial"/>
              <a:buChar char="•"/>
            </a:pPr>
            <a:r>
              <a:rPr lang="en-US" b="true" sz="3500">
                <a:solidFill>
                  <a:srgbClr val="FFFFFF"/>
                </a:solidFill>
                <a:latin typeface="DM Sans Bold"/>
                <a:ea typeface="DM Sans Bold"/>
                <a:cs typeface="DM Sans Bold"/>
                <a:sym typeface="DM Sans Bold"/>
              </a:rPr>
              <a:t>Fo</a:t>
            </a:r>
            <a:r>
              <a:rPr lang="en-US" b="true" sz="3500">
                <a:solidFill>
                  <a:srgbClr val="FFFFFF"/>
                </a:solidFill>
                <a:latin typeface="DM Sans Bold"/>
                <a:ea typeface="DM Sans Bold"/>
                <a:cs typeface="DM Sans Bold"/>
                <a:sym typeface="DM Sans Bold"/>
              </a:rPr>
              <a:t>ndations (actuellement) : </a:t>
            </a:r>
            <a:r>
              <a:rPr lang="en-US" sz="3500">
                <a:solidFill>
                  <a:srgbClr val="FFFFFF"/>
                </a:solidFill>
                <a:latin typeface="DM Sans"/>
                <a:ea typeface="DM Sans"/>
                <a:cs typeface="DM Sans"/>
                <a:sym typeface="DM Sans"/>
              </a:rPr>
              <a:t>Configuration de la tack technique et travail sur un premier prototype de détection de squelette opérationnel.</a:t>
            </a:r>
          </a:p>
          <a:p>
            <a:pPr algn="l" marL="755651" indent="-377825" lvl="1">
              <a:lnSpc>
                <a:spcPts val="6300"/>
              </a:lnSpc>
              <a:buFont typeface="Arial"/>
              <a:buChar char="•"/>
            </a:pPr>
            <a:r>
              <a:rPr lang="en-US" b="true" sz="3500">
                <a:solidFill>
                  <a:srgbClr val="FFFFFF"/>
                </a:solidFill>
                <a:latin typeface="DM Sans Bold"/>
                <a:ea typeface="DM Sans Bold"/>
                <a:cs typeface="DM Sans Bold"/>
                <a:sym typeface="DM Sans Bold"/>
              </a:rPr>
              <a:t>Fu</a:t>
            </a:r>
            <a:r>
              <a:rPr lang="en-US" b="true" sz="3500">
                <a:solidFill>
                  <a:srgbClr val="FFFFFF"/>
                </a:solidFill>
                <a:latin typeface="DM Sans Bold"/>
                <a:ea typeface="DM Sans Bold"/>
                <a:cs typeface="DM Sans Bold"/>
                <a:sym typeface="DM Sans Bold"/>
              </a:rPr>
              <a:t>tur : </a:t>
            </a:r>
            <a:r>
              <a:rPr lang="en-US" sz="3500">
                <a:solidFill>
                  <a:srgbClr val="FFFFFF"/>
                </a:solidFill>
                <a:latin typeface="DM Sans"/>
                <a:ea typeface="DM Sans"/>
                <a:cs typeface="DM Sans"/>
                <a:sym typeface="DM Sans"/>
              </a:rPr>
              <a:t>Entraînement sur les prises (Active Learning) et déploiement du Mode Fantôme.</a:t>
            </a:r>
          </a:p>
        </p:txBody>
      </p:sp>
      <p:grpSp>
        <p:nvGrpSpPr>
          <p:cNvPr name="Group 16" id="16"/>
          <p:cNvGrpSpPr/>
          <p:nvPr/>
        </p:nvGrpSpPr>
        <p:grpSpPr>
          <a:xfrm rot="0">
            <a:off x="-9525" y="0"/>
            <a:ext cx="7021446" cy="10286638"/>
            <a:chOff x="0" y="0"/>
            <a:chExt cx="9361928" cy="13715517"/>
          </a:xfrm>
        </p:grpSpPr>
        <p:sp>
          <p:nvSpPr>
            <p:cNvPr name="Freeform 17" id="17" descr="image6989a68a46b1d"/>
            <p:cNvSpPr/>
            <p:nvPr/>
          </p:nvSpPr>
          <p:spPr>
            <a:xfrm flipH="false" flipV="false" rot="0">
              <a:off x="0" y="0"/>
              <a:ext cx="9361888" cy="13715492"/>
            </a:xfrm>
            <a:custGeom>
              <a:avLst/>
              <a:gdLst/>
              <a:ahLst/>
              <a:cxnLst/>
              <a:rect r="r" b="b" t="t" l="l"/>
              <a:pathLst>
                <a:path h="13715492" w="9361888">
                  <a:moveTo>
                    <a:pt x="0" y="0"/>
                  </a:moveTo>
                  <a:lnTo>
                    <a:pt x="9361888" y="0"/>
                  </a:lnTo>
                  <a:lnTo>
                    <a:pt x="9361888" y="13715492"/>
                  </a:lnTo>
                  <a:lnTo>
                    <a:pt x="0" y="13715492"/>
                  </a:lnTo>
                  <a:lnTo>
                    <a:pt x="0" y="0"/>
                  </a:lnTo>
                  <a:close/>
                </a:path>
              </a:pathLst>
            </a:custGeom>
            <a:blipFill>
              <a:blip r:embed="rId4"/>
              <a:stretch>
                <a:fillRect l="-15112" t="0" r="-15113" b="0"/>
              </a:stretch>
            </a:blipFill>
          </p:spPr>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10800000">
            <a:off x="-506882" y="-296637"/>
            <a:ext cx="19295278" cy="10865520"/>
            <a:chOff x="0" y="0"/>
            <a:chExt cx="25727038" cy="14487360"/>
          </a:xfrm>
        </p:grpSpPr>
        <p:sp>
          <p:nvSpPr>
            <p:cNvPr name="Freeform 3" id="3"/>
            <p:cNvSpPr/>
            <p:nvPr/>
          </p:nvSpPr>
          <p:spPr>
            <a:xfrm flipH="false" flipV="false" rot="0">
              <a:off x="0" y="0"/>
              <a:ext cx="25727025" cy="14487398"/>
            </a:xfrm>
            <a:custGeom>
              <a:avLst/>
              <a:gdLst/>
              <a:ahLst/>
              <a:cxnLst/>
              <a:rect r="r" b="b" t="t" l="l"/>
              <a:pathLst>
                <a:path h="14487398" w="25727025">
                  <a:moveTo>
                    <a:pt x="0" y="0"/>
                  </a:moveTo>
                  <a:lnTo>
                    <a:pt x="25727025" y="0"/>
                  </a:lnTo>
                  <a:lnTo>
                    <a:pt x="25727025" y="14487398"/>
                  </a:lnTo>
                  <a:lnTo>
                    <a:pt x="0" y="14487398"/>
                  </a:lnTo>
                  <a:lnTo>
                    <a:pt x="0" y="0"/>
                  </a:lnTo>
                  <a:close/>
                </a:path>
              </a:pathLst>
            </a:custGeom>
            <a:blipFill>
              <a:blip r:embed="rId2"/>
              <a:stretch>
                <a:fillRect l="2378" t="2613" r="2559" b="2446"/>
              </a:stretch>
            </a:blipFill>
          </p:spPr>
        </p:sp>
      </p:grpSp>
      <p:grpSp>
        <p:nvGrpSpPr>
          <p:cNvPr name="Group 4" id="4"/>
          <p:cNvGrpSpPr/>
          <p:nvPr/>
        </p:nvGrpSpPr>
        <p:grpSpPr>
          <a:xfrm rot="-10800000">
            <a:off x="724" y="-5039"/>
            <a:ext cx="18311755" cy="10298163"/>
            <a:chOff x="0" y="0"/>
            <a:chExt cx="24415674" cy="13730884"/>
          </a:xfrm>
        </p:grpSpPr>
        <p:sp>
          <p:nvSpPr>
            <p:cNvPr name="Freeform 5" id="5"/>
            <p:cNvSpPr/>
            <p:nvPr/>
          </p:nvSpPr>
          <p:spPr>
            <a:xfrm flipH="false" flipV="false" rot="0">
              <a:off x="0" y="0"/>
              <a:ext cx="24415623" cy="13730860"/>
            </a:xfrm>
            <a:custGeom>
              <a:avLst/>
              <a:gdLst/>
              <a:ahLst/>
              <a:cxnLst/>
              <a:rect r="r" b="b" t="t" l="l"/>
              <a:pathLst>
                <a:path h="13730860" w="24415623">
                  <a:moveTo>
                    <a:pt x="0" y="0"/>
                  </a:moveTo>
                  <a:lnTo>
                    <a:pt x="24415623" y="0"/>
                  </a:lnTo>
                  <a:lnTo>
                    <a:pt x="24415623" y="13730860"/>
                  </a:lnTo>
                  <a:lnTo>
                    <a:pt x="0" y="13730860"/>
                  </a:lnTo>
                  <a:lnTo>
                    <a:pt x="0" y="0"/>
                  </a:lnTo>
                  <a:close/>
                </a:path>
              </a:pathLst>
            </a:custGeom>
            <a:blipFill>
              <a:blip r:embed="rId3">
                <a:alphaModFix amt="50000"/>
              </a:blip>
              <a:stretch>
                <a:fillRect l="-1109" t="0" r="-6578" b="-7691"/>
              </a:stretch>
            </a:blipFill>
          </p:spPr>
        </p:sp>
      </p:grpSp>
      <p:grpSp>
        <p:nvGrpSpPr>
          <p:cNvPr name="Group 6" id="6"/>
          <p:cNvGrpSpPr/>
          <p:nvPr/>
        </p:nvGrpSpPr>
        <p:grpSpPr>
          <a:xfrm rot="0">
            <a:off x="2679116" y="6689522"/>
            <a:ext cx="4324" cy="1438"/>
            <a:chOff x="0" y="0"/>
            <a:chExt cx="5766" cy="1918"/>
          </a:xfrm>
        </p:grpSpPr>
        <p:sp>
          <p:nvSpPr>
            <p:cNvPr name="Freeform 7" id="7"/>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8" id="8"/>
          <p:cNvGrpSpPr/>
          <p:nvPr/>
        </p:nvGrpSpPr>
        <p:grpSpPr>
          <a:xfrm rot="0">
            <a:off x="15089038" y="7070398"/>
            <a:ext cx="43920" cy="12964"/>
            <a:chOff x="0" y="0"/>
            <a:chExt cx="58560" cy="17285"/>
          </a:xfrm>
        </p:grpSpPr>
        <p:sp>
          <p:nvSpPr>
            <p:cNvPr name="Freeform 9" id="9"/>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0" id="10"/>
          <p:cNvGrpSpPr/>
          <p:nvPr/>
        </p:nvGrpSpPr>
        <p:grpSpPr>
          <a:xfrm rot="0">
            <a:off x="15135120" y="7083362"/>
            <a:ext cx="8639" cy="3600"/>
            <a:chOff x="0" y="0"/>
            <a:chExt cx="11519" cy="4801"/>
          </a:xfrm>
        </p:grpSpPr>
        <p:sp>
          <p:nvSpPr>
            <p:cNvPr name="Freeform 11" id="11"/>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pSp>
        <p:nvGrpSpPr>
          <p:cNvPr name="Group 12" id="12"/>
          <p:cNvGrpSpPr/>
          <p:nvPr/>
        </p:nvGrpSpPr>
        <p:grpSpPr>
          <a:xfrm rot="0">
            <a:off x="15145922" y="7087676"/>
            <a:ext cx="10801" cy="5763"/>
            <a:chOff x="0" y="0"/>
            <a:chExt cx="14402" cy="7684"/>
          </a:xfrm>
        </p:grpSpPr>
        <p:sp>
          <p:nvSpPr>
            <p:cNvPr name="Freeform 13" id="13"/>
            <p:cNvSpPr/>
            <p:nvPr/>
          </p:nvSpPr>
          <p:spPr>
            <a:xfrm flipH="false" flipV="false" rot="0">
              <a:off x="0" y="254"/>
              <a:ext cx="14097" cy="7493"/>
            </a:xfrm>
            <a:custGeom>
              <a:avLst/>
              <a:gdLst/>
              <a:ahLst/>
              <a:cxnLst/>
              <a:rect r="r" b="b" t="t" l="l"/>
              <a:pathLst>
                <a:path h="7493" w="14097">
                  <a:moveTo>
                    <a:pt x="0" y="0"/>
                  </a:moveTo>
                  <a:cubicBezTo>
                    <a:pt x="0" y="2540"/>
                    <a:pt x="0" y="2540"/>
                    <a:pt x="0" y="2540"/>
                  </a:cubicBezTo>
                  <a:cubicBezTo>
                    <a:pt x="5588" y="2540"/>
                    <a:pt x="8509" y="5080"/>
                    <a:pt x="14097" y="7493"/>
                  </a:cubicBezTo>
                  <a:cubicBezTo>
                    <a:pt x="8509" y="4953"/>
                    <a:pt x="5588" y="2413"/>
                    <a:pt x="0" y="0"/>
                  </a:cubicBezTo>
                  <a:close/>
                </a:path>
              </a:pathLst>
            </a:custGeom>
            <a:solidFill>
              <a:srgbClr val="98E9C2"/>
            </a:solidFill>
          </p:spPr>
        </p:sp>
      </p:grpSp>
      <p:grpSp>
        <p:nvGrpSpPr>
          <p:cNvPr name="Group 14" id="14"/>
          <p:cNvGrpSpPr/>
          <p:nvPr/>
        </p:nvGrpSpPr>
        <p:grpSpPr>
          <a:xfrm rot="0">
            <a:off x="2679840" y="6697437"/>
            <a:ext cx="4324" cy="1438"/>
            <a:chOff x="0" y="0"/>
            <a:chExt cx="5766" cy="1918"/>
          </a:xfrm>
        </p:grpSpPr>
        <p:sp>
          <p:nvSpPr>
            <p:cNvPr name="Freeform 15" id="15"/>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6" id="16"/>
          <p:cNvGrpSpPr/>
          <p:nvPr/>
        </p:nvGrpSpPr>
        <p:grpSpPr>
          <a:xfrm rot="0">
            <a:off x="15089038" y="7077599"/>
            <a:ext cx="43920" cy="12964"/>
            <a:chOff x="0" y="0"/>
            <a:chExt cx="58560" cy="17285"/>
          </a:xfrm>
        </p:grpSpPr>
        <p:sp>
          <p:nvSpPr>
            <p:cNvPr name="Freeform 17" id="17"/>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8" id="18"/>
          <p:cNvGrpSpPr/>
          <p:nvPr/>
        </p:nvGrpSpPr>
        <p:grpSpPr>
          <a:xfrm rot="0">
            <a:off x="15135120" y="7090562"/>
            <a:ext cx="8639" cy="3600"/>
            <a:chOff x="0" y="0"/>
            <a:chExt cx="11519" cy="4801"/>
          </a:xfrm>
        </p:grpSpPr>
        <p:sp>
          <p:nvSpPr>
            <p:cNvPr name="Freeform 19" id="19"/>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pSp>
        <p:nvGrpSpPr>
          <p:cNvPr name="Group 20" id="20"/>
          <p:cNvGrpSpPr/>
          <p:nvPr/>
        </p:nvGrpSpPr>
        <p:grpSpPr>
          <a:xfrm rot="0">
            <a:off x="15145922" y="7094877"/>
            <a:ext cx="10801" cy="5763"/>
            <a:chOff x="0" y="0"/>
            <a:chExt cx="14402" cy="7684"/>
          </a:xfrm>
        </p:grpSpPr>
        <p:sp>
          <p:nvSpPr>
            <p:cNvPr name="Freeform 21" id="21"/>
            <p:cNvSpPr/>
            <p:nvPr/>
          </p:nvSpPr>
          <p:spPr>
            <a:xfrm flipH="false" flipV="false" rot="0">
              <a:off x="0" y="254"/>
              <a:ext cx="14097" cy="7493"/>
            </a:xfrm>
            <a:custGeom>
              <a:avLst/>
              <a:gdLst/>
              <a:ahLst/>
              <a:cxnLst/>
              <a:rect r="r" b="b" t="t" l="l"/>
              <a:pathLst>
                <a:path h="7493" w="14097">
                  <a:moveTo>
                    <a:pt x="0" y="0"/>
                  </a:moveTo>
                  <a:cubicBezTo>
                    <a:pt x="0" y="2540"/>
                    <a:pt x="0" y="2540"/>
                    <a:pt x="0" y="2540"/>
                  </a:cubicBezTo>
                  <a:cubicBezTo>
                    <a:pt x="5588" y="2540"/>
                    <a:pt x="8509" y="5080"/>
                    <a:pt x="14097" y="7493"/>
                  </a:cubicBezTo>
                  <a:cubicBezTo>
                    <a:pt x="8509" y="4953"/>
                    <a:pt x="5588" y="2413"/>
                    <a:pt x="0" y="0"/>
                  </a:cubicBezTo>
                  <a:close/>
                </a:path>
              </a:pathLst>
            </a:custGeom>
            <a:solidFill>
              <a:srgbClr val="98E9C2"/>
            </a:solidFill>
          </p:spPr>
        </p:sp>
      </p:grpSp>
      <p:grpSp>
        <p:nvGrpSpPr>
          <p:cNvPr name="Group 22" id="22"/>
          <p:cNvGrpSpPr/>
          <p:nvPr/>
        </p:nvGrpSpPr>
        <p:grpSpPr>
          <a:xfrm rot="0">
            <a:off x="12572474" y="1028700"/>
            <a:ext cx="2855705" cy="3336041"/>
            <a:chOff x="0" y="0"/>
            <a:chExt cx="3807607" cy="4448055"/>
          </a:xfrm>
        </p:grpSpPr>
        <p:sp>
          <p:nvSpPr>
            <p:cNvPr name="Freeform 23" id="23"/>
            <p:cNvSpPr/>
            <p:nvPr/>
          </p:nvSpPr>
          <p:spPr>
            <a:xfrm flipH="false" flipV="false" rot="0">
              <a:off x="0" y="0"/>
              <a:ext cx="3807607" cy="3807607"/>
            </a:xfrm>
            <a:custGeom>
              <a:avLst/>
              <a:gdLst/>
              <a:ahLst/>
              <a:cxnLst/>
              <a:rect r="r" b="b" t="t" l="l"/>
              <a:pathLst>
                <a:path h="3807607" w="3807607">
                  <a:moveTo>
                    <a:pt x="0" y="0"/>
                  </a:moveTo>
                  <a:lnTo>
                    <a:pt x="3807607" y="0"/>
                  </a:lnTo>
                  <a:lnTo>
                    <a:pt x="3807607" y="3807607"/>
                  </a:lnTo>
                  <a:lnTo>
                    <a:pt x="0" y="3807607"/>
                  </a:lnTo>
                  <a:lnTo>
                    <a:pt x="0" y="0"/>
                  </a:lnTo>
                  <a:close/>
                </a:path>
              </a:pathLst>
            </a:custGeom>
            <a:blipFill>
              <a:blip r:embed="rId4"/>
              <a:stretch>
                <a:fillRect l="0" t="0" r="0" b="0"/>
              </a:stretch>
            </a:blipFill>
          </p:spPr>
        </p:sp>
        <p:sp>
          <p:nvSpPr>
            <p:cNvPr name="TextBox 24" id="24"/>
            <p:cNvSpPr txBox="true"/>
            <p:nvPr/>
          </p:nvSpPr>
          <p:spPr>
            <a:xfrm rot="0">
              <a:off x="0" y="3714892"/>
              <a:ext cx="3807607" cy="733163"/>
            </a:xfrm>
            <a:prstGeom prst="rect">
              <a:avLst/>
            </a:prstGeom>
          </p:spPr>
          <p:txBody>
            <a:bodyPr anchor="t" rtlCol="false" tIns="0" lIns="0" bIns="0" rIns="0">
              <a:spAutoFit/>
            </a:bodyPr>
            <a:lstStyle/>
            <a:p>
              <a:pPr algn="ctr">
                <a:lnSpc>
                  <a:spcPts val="2192"/>
                </a:lnSpc>
              </a:pPr>
              <a:r>
                <a:rPr lang="en-US" sz="1827" b="true">
                  <a:solidFill>
                    <a:srgbClr val="FFFFFF"/>
                  </a:solidFill>
                  <a:latin typeface="DM Sans Bold"/>
                  <a:ea typeface="DM Sans Bold"/>
                  <a:cs typeface="DM Sans Bold"/>
                  <a:sym typeface="DM Sans Bold"/>
                </a:rPr>
                <a:t>Notre communautée</a:t>
              </a:r>
            </a:p>
            <a:p>
              <a:pPr algn="ctr">
                <a:lnSpc>
                  <a:spcPts val="2192"/>
                </a:lnSpc>
              </a:pPr>
              <a:r>
                <a:rPr lang="en-US" sz="1827" b="true">
                  <a:solidFill>
                    <a:srgbClr val="FFFFFF"/>
                  </a:solidFill>
                  <a:latin typeface="DM Sans Bold"/>
                  <a:ea typeface="DM Sans Bold"/>
                  <a:cs typeface="DM Sans Bold"/>
                  <a:sym typeface="DM Sans Bold"/>
                </a:rPr>
                <a:t>Discord</a:t>
              </a:r>
            </a:p>
          </p:txBody>
        </p:sp>
      </p:grpSp>
      <p:grpSp>
        <p:nvGrpSpPr>
          <p:cNvPr name="Group 25" id="25"/>
          <p:cNvGrpSpPr/>
          <p:nvPr/>
        </p:nvGrpSpPr>
        <p:grpSpPr>
          <a:xfrm rot="0">
            <a:off x="12557699" y="5926099"/>
            <a:ext cx="2885257" cy="3332201"/>
            <a:chOff x="0" y="0"/>
            <a:chExt cx="3847009" cy="4442934"/>
          </a:xfrm>
        </p:grpSpPr>
        <p:sp>
          <p:nvSpPr>
            <p:cNvPr name="Freeform 26" id="26"/>
            <p:cNvSpPr/>
            <p:nvPr/>
          </p:nvSpPr>
          <p:spPr>
            <a:xfrm flipH="false" flipV="false" rot="0">
              <a:off x="13844" y="0"/>
              <a:ext cx="3819321" cy="3819321"/>
            </a:xfrm>
            <a:custGeom>
              <a:avLst/>
              <a:gdLst/>
              <a:ahLst/>
              <a:cxnLst/>
              <a:rect r="r" b="b" t="t" l="l"/>
              <a:pathLst>
                <a:path h="3819321" w="3819321">
                  <a:moveTo>
                    <a:pt x="0" y="0"/>
                  </a:moveTo>
                  <a:lnTo>
                    <a:pt x="3819321" y="0"/>
                  </a:lnTo>
                  <a:lnTo>
                    <a:pt x="3819321" y="3819321"/>
                  </a:lnTo>
                  <a:lnTo>
                    <a:pt x="0" y="3819321"/>
                  </a:lnTo>
                  <a:lnTo>
                    <a:pt x="0" y="0"/>
                  </a:lnTo>
                  <a:close/>
                </a:path>
              </a:pathLst>
            </a:custGeom>
            <a:blipFill>
              <a:blip r:embed="rId5"/>
              <a:stretch>
                <a:fillRect l="0" t="0" r="0" b="0"/>
              </a:stretch>
            </a:blipFill>
          </p:spPr>
        </p:sp>
        <p:sp>
          <p:nvSpPr>
            <p:cNvPr name="TextBox 27" id="27"/>
            <p:cNvSpPr txBox="true"/>
            <p:nvPr/>
          </p:nvSpPr>
          <p:spPr>
            <a:xfrm rot="0">
              <a:off x="0" y="3692561"/>
              <a:ext cx="3847009" cy="750373"/>
            </a:xfrm>
            <a:prstGeom prst="rect">
              <a:avLst/>
            </a:prstGeom>
          </p:spPr>
          <p:txBody>
            <a:bodyPr anchor="t" rtlCol="false" tIns="0" lIns="0" bIns="0" rIns="0">
              <a:spAutoFit/>
            </a:bodyPr>
            <a:lstStyle/>
            <a:p>
              <a:pPr algn="ctr">
                <a:lnSpc>
                  <a:spcPts val="2215"/>
                </a:lnSpc>
              </a:pPr>
              <a:r>
                <a:rPr lang="en-US" sz="1846" b="true">
                  <a:solidFill>
                    <a:srgbClr val="FFFFFF"/>
                  </a:solidFill>
                  <a:latin typeface="DM Sans Bold"/>
                  <a:ea typeface="DM Sans Bold"/>
                  <a:cs typeface="DM Sans Bold"/>
                  <a:sym typeface="DM Sans Bold"/>
                </a:rPr>
                <a:t>Notre organisation</a:t>
              </a:r>
            </a:p>
            <a:p>
              <a:pPr algn="ctr">
                <a:lnSpc>
                  <a:spcPts val="2215"/>
                </a:lnSpc>
              </a:pPr>
              <a:r>
                <a:rPr lang="en-US" sz="1846" b="true">
                  <a:solidFill>
                    <a:srgbClr val="FFFFFF"/>
                  </a:solidFill>
                  <a:latin typeface="DM Sans Bold"/>
                  <a:ea typeface="DM Sans Bold"/>
                  <a:cs typeface="DM Sans Bold"/>
                  <a:sym typeface="DM Sans Bold"/>
                </a:rPr>
                <a:t>GitHub</a:t>
              </a:r>
            </a:p>
          </p:txBody>
        </p:sp>
      </p:grpSp>
      <p:sp>
        <p:nvSpPr>
          <p:cNvPr name="Freeform 28" id="28"/>
          <p:cNvSpPr/>
          <p:nvPr/>
        </p:nvSpPr>
        <p:spPr>
          <a:xfrm flipH="false" flipV="false" rot="0">
            <a:off x="5208033" y="7429500"/>
            <a:ext cx="2384096" cy="2384096"/>
          </a:xfrm>
          <a:custGeom>
            <a:avLst/>
            <a:gdLst/>
            <a:ahLst/>
            <a:cxnLst/>
            <a:rect r="r" b="b" t="t" l="l"/>
            <a:pathLst>
              <a:path h="2384096" w="2384096">
                <a:moveTo>
                  <a:pt x="0" y="0"/>
                </a:moveTo>
                <a:lnTo>
                  <a:pt x="2384096" y="0"/>
                </a:lnTo>
                <a:lnTo>
                  <a:pt x="2384096" y="2384096"/>
                </a:lnTo>
                <a:lnTo>
                  <a:pt x="0" y="2384096"/>
                </a:lnTo>
                <a:lnTo>
                  <a:pt x="0" y="0"/>
                </a:lnTo>
                <a:close/>
              </a:path>
            </a:pathLst>
          </a:custGeom>
          <a:blipFill>
            <a:blip r:embed="rId6"/>
            <a:stretch>
              <a:fillRect l="0" t="0" r="0" b="0"/>
            </a:stretch>
          </a:blipFill>
        </p:spPr>
      </p:sp>
      <p:sp>
        <p:nvSpPr>
          <p:cNvPr name="TextBox 29" id="29"/>
          <p:cNvSpPr txBox="true"/>
          <p:nvPr/>
        </p:nvSpPr>
        <p:spPr>
          <a:xfrm rot="0">
            <a:off x="2015280" y="1028700"/>
            <a:ext cx="8769601" cy="1828800"/>
          </a:xfrm>
          <a:prstGeom prst="rect">
            <a:avLst/>
          </a:prstGeom>
        </p:spPr>
        <p:txBody>
          <a:bodyPr anchor="t" rtlCol="false" tIns="0" lIns="0" bIns="0" rIns="0">
            <a:spAutoFit/>
          </a:bodyPr>
          <a:lstStyle/>
          <a:p>
            <a:pPr algn="ctr">
              <a:lnSpc>
                <a:spcPts val="14400"/>
              </a:lnSpc>
            </a:pPr>
            <a:r>
              <a:rPr lang="en-US" sz="12000">
                <a:solidFill>
                  <a:srgbClr val="FFFFFF"/>
                </a:solidFill>
                <a:latin typeface="DM Sans"/>
                <a:ea typeface="DM Sans"/>
                <a:cs typeface="DM Sans"/>
                <a:sym typeface="DM Sans"/>
              </a:rPr>
              <a:t>Merci.</a:t>
            </a:r>
          </a:p>
        </p:txBody>
      </p:sp>
      <p:sp>
        <p:nvSpPr>
          <p:cNvPr name="TextBox 30" id="30"/>
          <p:cNvSpPr txBox="true"/>
          <p:nvPr/>
        </p:nvSpPr>
        <p:spPr>
          <a:xfrm rot="0">
            <a:off x="2015280" y="3076575"/>
            <a:ext cx="8769601" cy="4124325"/>
          </a:xfrm>
          <a:prstGeom prst="rect">
            <a:avLst/>
          </a:prstGeom>
        </p:spPr>
        <p:txBody>
          <a:bodyPr anchor="t" rtlCol="false" tIns="0" lIns="0" bIns="0" rIns="0">
            <a:spAutoFit/>
          </a:bodyPr>
          <a:lstStyle/>
          <a:p>
            <a:pPr algn="ctr">
              <a:lnSpc>
                <a:spcPts val="3600"/>
              </a:lnSpc>
            </a:pPr>
            <a:r>
              <a:rPr lang="en-US" sz="3000" b="true">
                <a:solidFill>
                  <a:srgbClr val="FFFFFF"/>
                </a:solidFill>
                <a:latin typeface="DM Sans Bold"/>
                <a:ea typeface="DM Sans Bold"/>
                <a:cs typeface="DM Sans Bold"/>
                <a:sym typeface="DM Sans Bold"/>
              </a:rPr>
              <a:t>Hésitez pas à nous suivre !</a:t>
            </a:r>
          </a:p>
          <a:p>
            <a:pPr algn="ctr">
              <a:lnSpc>
                <a:spcPts val="3600"/>
              </a:lnSpc>
            </a:pPr>
          </a:p>
          <a:p>
            <a:pPr algn="ctr">
              <a:lnSpc>
                <a:spcPts val="3600"/>
              </a:lnSpc>
            </a:pPr>
            <a:r>
              <a:rPr lang="en-US" sz="3000" b="true">
                <a:solidFill>
                  <a:srgbClr val="FFFFFF"/>
                </a:solidFill>
                <a:latin typeface="DM Sans Bold"/>
                <a:ea typeface="DM Sans Bold"/>
                <a:cs typeface="DM Sans Bold"/>
                <a:sym typeface="DM Sans Bold"/>
              </a:rPr>
              <a:t>Si vous avez des questions hésitez pas à contacter nos membres :</a:t>
            </a:r>
          </a:p>
          <a:p>
            <a:pPr algn="ctr">
              <a:lnSpc>
                <a:spcPts val="3600"/>
              </a:lnSpc>
            </a:pPr>
            <a:r>
              <a:rPr lang="en-US" sz="3000">
                <a:solidFill>
                  <a:srgbClr val="FFFFFF"/>
                </a:solidFill>
                <a:latin typeface="DM Sans"/>
                <a:ea typeface="DM Sans"/>
                <a:cs typeface="DM Sans"/>
                <a:sym typeface="DM Sans"/>
              </a:rPr>
              <a:t>olivier.pouech@epitech.eu (CEO)</a:t>
            </a:r>
          </a:p>
          <a:p>
            <a:pPr algn="ctr">
              <a:lnSpc>
                <a:spcPts val="3600"/>
              </a:lnSpc>
            </a:pPr>
            <a:r>
              <a:rPr lang="en-US" sz="3000">
                <a:solidFill>
                  <a:srgbClr val="FFFFFF"/>
                </a:solidFill>
                <a:latin typeface="DM Sans"/>
                <a:ea typeface="DM Sans"/>
                <a:cs typeface="DM Sans"/>
                <a:sym typeface="DM Sans"/>
              </a:rPr>
              <a:t>gianni.tuero@epitech.eu (chef de projet)</a:t>
            </a:r>
          </a:p>
          <a:p>
            <a:pPr algn="ctr">
              <a:lnSpc>
                <a:spcPts val="3600"/>
              </a:lnSpc>
            </a:pPr>
            <a:r>
              <a:rPr lang="en-US" sz="3000">
                <a:solidFill>
                  <a:srgbClr val="FFFFFF"/>
                </a:solidFill>
                <a:latin typeface="DM Sans"/>
                <a:ea typeface="DM Sans"/>
                <a:cs typeface="DM Sans"/>
                <a:sym typeface="DM Sans"/>
              </a:rPr>
              <a:t>nicolas.toro@epitech.eu (chef d’équipe) </a:t>
            </a:r>
          </a:p>
          <a:p>
            <a:pPr algn="ctr">
              <a:lnSpc>
                <a:spcPts val="3600"/>
              </a:lnSpc>
            </a:pPr>
            <a:r>
              <a:rPr lang="en-US" sz="3000">
                <a:solidFill>
                  <a:srgbClr val="FFFFFF"/>
                </a:solidFill>
                <a:latin typeface="DM Sans"/>
                <a:ea typeface="DM Sans"/>
                <a:cs typeface="DM Sans"/>
                <a:sym typeface="DM Sans"/>
              </a:rPr>
              <a:t>christophe.vandevoir@epitech.eu</a:t>
            </a:r>
          </a:p>
          <a:p>
            <a:pPr algn="ctr">
              <a:lnSpc>
                <a:spcPts val="3600"/>
              </a:lnSpc>
            </a:pPr>
            <a:r>
              <a:rPr lang="en-US" sz="3000">
                <a:solidFill>
                  <a:srgbClr val="FFFFFF"/>
                </a:solidFill>
                <a:latin typeface="DM Sans"/>
                <a:ea typeface="DM Sans"/>
                <a:cs typeface="DM Sans"/>
                <a:sym typeface="DM Sans"/>
              </a:rPr>
              <a:t>lou.pellegrino@epitech.eu</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52084" y="-4090321"/>
            <a:ext cx="10365838" cy="18475204"/>
            <a:chOff x="0" y="0"/>
            <a:chExt cx="13821118" cy="24633606"/>
          </a:xfrm>
        </p:grpSpPr>
        <p:sp>
          <p:nvSpPr>
            <p:cNvPr name="Freeform 3" id="3"/>
            <p:cNvSpPr/>
            <p:nvPr/>
          </p:nvSpPr>
          <p:spPr>
            <a:xfrm flipH="false" flipV="false" rot="0">
              <a:off x="0" y="0"/>
              <a:ext cx="13821156" cy="24633555"/>
            </a:xfrm>
            <a:custGeom>
              <a:avLst/>
              <a:gdLst/>
              <a:ahLst/>
              <a:cxnLst/>
              <a:rect r="r" b="b" t="t" l="l"/>
              <a:pathLst>
                <a:path h="24633555" w="13821156">
                  <a:moveTo>
                    <a:pt x="0" y="0"/>
                  </a:moveTo>
                  <a:lnTo>
                    <a:pt x="13821156" y="0"/>
                  </a:lnTo>
                  <a:lnTo>
                    <a:pt x="13821156" y="24633555"/>
                  </a:lnTo>
                  <a:lnTo>
                    <a:pt x="0" y="24633555"/>
                  </a:lnTo>
                  <a:lnTo>
                    <a:pt x="0" y="0"/>
                  </a:lnTo>
                  <a:close/>
                </a:path>
              </a:pathLst>
            </a:custGeom>
            <a:blipFill>
              <a:blip r:embed="rId2"/>
              <a:stretch>
                <a:fillRect l="-6873" t="-1350" r="-225516" b="-3533"/>
              </a:stretch>
            </a:blipFill>
          </p:spPr>
        </p:sp>
      </p:grpSp>
      <p:grpSp>
        <p:nvGrpSpPr>
          <p:cNvPr name="Group 4" id="4"/>
          <p:cNvGrpSpPr/>
          <p:nvPr/>
        </p:nvGrpSpPr>
        <p:grpSpPr>
          <a:xfrm rot="5400000">
            <a:off x="4359602" y="-3999605"/>
            <a:ext cx="10275837" cy="18287276"/>
            <a:chOff x="0" y="0"/>
            <a:chExt cx="13701116" cy="24383035"/>
          </a:xfrm>
        </p:grpSpPr>
        <p:sp>
          <p:nvSpPr>
            <p:cNvPr name="Freeform 5" id="5"/>
            <p:cNvSpPr/>
            <p:nvPr/>
          </p:nvSpPr>
          <p:spPr>
            <a:xfrm flipH="false" flipV="false" rot="0">
              <a:off x="0" y="0"/>
              <a:ext cx="13701140" cy="24382985"/>
            </a:xfrm>
            <a:custGeom>
              <a:avLst/>
              <a:gdLst/>
              <a:ahLst/>
              <a:cxnLst/>
              <a:rect r="r" b="b" t="t" l="l"/>
              <a:pathLst>
                <a:path h="24382985" w="13701140">
                  <a:moveTo>
                    <a:pt x="0" y="0"/>
                  </a:moveTo>
                  <a:lnTo>
                    <a:pt x="13701140" y="0"/>
                  </a:lnTo>
                  <a:lnTo>
                    <a:pt x="13701140" y="24382985"/>
                  </a:lnTo>
                  <a:lnTo>
                    <a:pt x="0" y="24382985"/>
                  </a:lnTo>
                  <a:lnTo>
                    <a:pt x="0" y="0"/>
                  </a:lnTo>
                  <a:close/>
                </a:path>
              </a:pathLst>
            </a:custGeom>
            <a:blipFill>
              <a:blip r:embed="rId3">
                <a:alphaModFix amt="50000"/>
              </a:blip>
              <a:stretch>
                <a:fillRect l="-16966" t="-3901" r="-46200" b="52337"/>
              </a:stretch>
            </a:blipFill>
          </p:spPr>
        </p:sp>
      </p:grpSp>
      <p:grpSp>
        <p:nvGrpSpPr>
          <p:cNvPr name="Group 6" id="6"/>
          <p:cNvGrpSpPr/>
          <p:nvPr/>
        </p:nvGrpSpPr>
        <p:grpSpPr>
          <a:xfrm rot="0">
            <a:off x="2679116" y="6689522"/>
            <a:ext cx="4324" cy="1438"/>
            <a:chOff x="0" y="0"/>
            <a:chExt cx="5766" cy="1918"/>
          </a:xfrm>
        </p:grpSpPr>
        <p:sp>
          <p:nvSpPr>
            <p:cNvPr name="Freeform 7" id="7"/>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8" id="8"/>
          <p:cNvGrpSpPr/>
          <p:nvPr/>
        </p:nvGrpSpPr>
        <p:grpSpPr>
          <a:xfrm rot="0">
            <a:off x="15089038" y="7070398"/>
            <a:ext cx="43920" cy="12964"/>
            <a:chOff x="0" y="0"/>
            <a:chExt cx="58560" cy="17285"/>
          </a:xfrm>
        </p:grpSpPr>
        <p:sp>
          <p:nvSpPr>
            <p:cNvPr name="Freeform 9" id="9"/>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0" id="10"/>
          <p:cNvGrpSpPr/>
          <p:nvPr/>
        </p:nvGrpSpPr>
        <p:grpSpPr>
          <a:xfrm rot="0">
            <a:off x="15135120" y="7083362"/>
            <a:ext cx="8639" cy="3600"/>
            <a:chOff x="0" y="0"/>
            <a:chExt cx="11519" cy="4801"/>
          </a:xfrm>
        </p:grpSpPr>
        <p:sp>
          <p:nvSpPr>
            <p:cNvPr name="Freeform 11" id="11"/>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pSp>
        <p:nvGrpSpPr>
          <p:cNvPr name="Group 12" id="12"/>
          <p:cNvGrpSpPr/>
          <p:nvPr/>
        </p:nvGrpSpPr>
        <p:grpSpPr>
          <a:xfrm rot="0">
            <a:off x="15145922" y="7087676"/>
            <a:ext cx="10801" cy="5763"/>
            <a:chOff x="0" y="0"/>
            <a:chExt cx="14402" cy="7684"/>
          </a:xfrm>
        </p:grpSpPr>
        <p:sp>
          <p:nvSpPr>
            <p:cNvPr name="Freeform 13" id="13"/>
            <p:cNvSpPr/>
            <p:nvPr/>
          </p:nvSpPr>
          <p:spPr>
            <a:xfrm flipH="false" flipV="false" rot="0">
              <a:off x="0" y="254"/>
              <a:ext cx="14097" cy="7493"/>
            </a:xfrm>
            <a:custGeom>
              <a:avLst/>
              <a:gdLst/>
              <a:ahLst/>
              <a:cxnLst/>
              <a:rect r="r" b="b" t="t" l="l"/>
              <a:pathLst>
                <a:path h="7493" w="14097">
                  <a:moveTo>
                    <a:pt x="0" y="0"/>
                  </a:moveTo>
                  <a:cubicBezTo>
                    <a:pt x="0" y="2540"/>
                    <a:pt x="0" y="2540"/>
                    <a:pt x="0" y="2540"/>
                  </a:cubicBezTo>
                  <a:cubicBezTo>
                    <a:pt x="5588" y="2540"/>
                    <a:pt x="8509" y="5080"/>
                    <a:pt x="14097" y="7493"/>
                  </a:cubicBezTo>
                  <a:cubicBezTo>
                    <a:pt x="8509" y="4953"/>
                    <a:pt x="5588" y="2413"/>
                    <a:pt x="0" y="0"/>
                  </a:cubicBezTo>
                  <a:close/>
                </a:path>
              </a:pathLst>
            </a:custGeom>
            <a:solidFill>
              <a:srgbClr val="98E9C2"/>
            </a:solidFill>
          </p:spPr>
        </p:sp>
      </p:grpSp>
      <p:grpSp>
        <p:nvGrpSpPr>
          <p:cNvPr name="Group 14" id="14"/>
          <p:cNvGrpSpPr/>
          <p:nvPr/>
        </p:nvGrpSpPr>
        <p:grpSpPr>
          <a:xfrm rot="0">
            <a:off x="2679840" y="6697437"/>
            <a:ext cx="4324" cy="1438"/>
            <a:chOff x="0" y="0"/>
            <a:chExt cx="5766" cy="1918"/>
          </a:xfrm>
        </p:grpSpPr>
        <p:sp>
          <p:nvSpPr>
            <p:cNvPr name="Freeform 15" id="15"/>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6" id="16"/>
          <p:cNvGrpSpPr/>
          <p:nvPr/>
        </p:nvGrpSpPr>
        <p:grpSpPr>
          <a:xfrm rot="0">
            <a:off x="15089038" y="7077599"/>
            <a:ext cx="43920" cy="12964"/>
            <a:chOff x="0" y="0"/>
            <a:chExt cx="58560" cy="17285"/>
          </a:xfrm>
        </p:grpSpPr>
        <p:sp>
          <p:nvSpPr>
            <p:cNvPr name="Freeform 17" id="17"/>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8" id="18"/>
          <p:cNvGrpSpPr/>
          <p:nvPr/>
        </p:nvGrpSpPr>
        <p:grpSpPr>
          <a:xfrm rot="0">
            <a:off x="15135120" y="7090562"/>
            <a:ext cx="8639" cy="3600"/>
            <a:chOff x="0" y="0"/>
            <a:chExt cx="11519" cy="4801"/>
          </a:xfrm>
        </p:grpSpPr>
        <p:sp>
          <p:nvSpPr>
            <p:cNvPr name="Freeform 19" id="19"/>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pSp>
        <p:nvGrpSpPr>
          <p:cNvPr name="Group 20" id="20"/>
          <p:cNvGrpSpPr/>
          <p:nvPr/>
        </p:nvGrpSpPr>
        <p:grpSpPr>
          <a:xfrm rot="0">
            <a:off x="15145922" y="7094877"/>
            <a:ext cx="10801" cy="5763"/>
            <a:chOff x="0" y="0"/>
            <a:chExt cx="14402" cy="7684"/>
          </a:xfrm>
        </p:grpSpPr>
        <p:sp>
          <p:nvSpPr>
            <p:cNvPr name="Freeform 21" id="21"/>
            <p:cNvSpPr/>
            <p:nvPr/>
          </p:nvSpPr>
          <p:spPr>
            <a:xfrm flipH="false" flipV="false" rot="0">
              <a:off x="0" y="254"/>
              <a:ext cx="14097" cy="7493"/>
            </a:xfrm>
            <a:custGeom>
              <a:avLst/>
              <a:gdLst/>
              <a:ahLst/>
              <a:cxnLst/>
              <a:rect r="r" b="b" t="t" l="l"/>
              <a:pathLst>
                <a:path h="7493" w="14097">
                  <a:moveTo>
                    <a:pt x="0" y="0"/>
                  </a:moveTo>
                  <a:cubicBezTo>
                    <a:pt x="0" y="2540"/>
                    <a:pt x="0" y="2540"/>
                    <a:pt x="0" y="2540"/>
                  </a:cubicBezTo>
                  <a:cubicBezTo>
                    <a:pt x="5588" y="2540"/>
                    <a:pt x="8509" y="5080"/>
                    <a:pt x="14097" y="7493"/>
                  </a:cubicBezTo>
                  <a:cubicBezTo>
                    <a:pt x="8509" y="4953"/>
                    <a:pt x="5588" y="2413"/>
                    <a:pt x="0" y="0"/>
                  </a:cubicBezTo>
                  <a:close/>
                </a:path>
              </a:pathLst>
            </a:custGeom>
            <a:solidFill>
              <a:srgbClr val="98E9C2"/>
            </a:solidFill>
          </p:spPr>
        </p:sp>
      </p:grpSp>
      <p:grpSp>
        <p:nvGrpSpPr>
          <p:cNvPr name="Group 22" id="22"/>
          <p:cNvGrpSpPr/>
          <p:nvPr/>
        </p:nvGrpSpPr>
        <p:grpSpPr>
          <a:xfrm rot="0">
            <a:off x="1028700" y="1028700"/>
            <a:ext cx="10387430" cy="1325753"/>
            <a:chOff x="0" y="0"/>
            <a:chExt cx="13849906" cy="1767671"/>
          </a:xfrm>
        </p:grpSpPr>
        <p:sp>
          <p:nvSpPr>
            <p:cNvPr name="Freeform 23" id="23"/>
            <p:cNvSpPr/>
            <p:nvPr/>
          </p:nvSpPr>
          <p:spPr>
            <a:xfrm flipH="false" flipV="false" rot="0">
              <a:off x="0" y="0"/>
              <a:ext cx="13849902" cy="1767673"/>
            </a:xfrm>
            <a:custGeom>
              <a:avLst/>
              <a:gdLst/>
              <a:ahLst/>
              <a:cxnLst/>
              <a:rect r="r" b="b" t="t" l="l"/>
              <a:pathLst>
                <a:path h="1767673" w="13849902">
                  <a:moveTo>
                    <a:pt x="0" y="0"/>
                  </a:moveTo>
                  <a:lnTo>
                    <a:pt x="13849902" y="0"/>
                  </a:lnTo>
                  <a:lnTo>
                    <a:pt x="13849902" y="1767673"/>
                  </a:lnTo>
                  <a:lnTo>
                    <a:pt x="0" y="1767673"/>
                  </a:lnTo>
                  <a:close/>
                </a:path>
              </a:pathLst>
            </a:custGeom>
            <a:blipFill>
              <a:blip r:embed="rId4">
                <a:alphaModFix amt="0"/>
              </a:blip>
              <a:stretch>
                <a:fillRect l="-20910" t="0" r="13621" b="-227589"/>
              </a:stretch>
            </a:blipFill>
          </p:spPr>
        </p:sp>
        <p:sp>
          <p:nvSpPr>
            <p:cNvPr name="TextBox 24" id="24"/>
            <p:cNvSpPr txBox="true"/>
            <p:nvPr/>
          </p:nvSpPr>
          <p:spPr>
            <a:xfrm>
              <a:off x="0" y="-9525"/>
              <a:ext cx="13849906" cy="1777196"/>
            </a:xfrm>
            <a:prstGeom prst="rect">
              <a:avLst/>
            </a:prstGeom>
          </p:spPr>
          <p:txBody>
            <a:bodyPr anchor="b" rtlCol="false" tIns="0" lIns="0" bIns="0" rIns="0"/>
            <a:lstStyle/>
            <a:p>
              <a:pPr algn="ctr">
                <a:lnSpc>
                  <a:spcPts val="8400"/>
                </a:lnSpc>
              </a:pPr>
              <a:r>
                <a:rPr lang="en-US" sz="7000" b="true">
                  <a:solidFill>
                    <a:srgbClr val="FFFFFF"/>
                  </a:solidFill>
                  <a:latin typeface="DM Sans Bold"/>
                  <a:ea typeface="DM Sans Bold"/>
                  <a:cs typeface="DM Sans Bold"/>
                  <a:sym typeface="DM Sans Bold"/>
                </a:rPr>
                <a:t>Problème / Opportunité</a:t>
              </a:r>
            </a:p>
          </p:txBody>
        </p:sp>
      </p:grpSp>
      <p:grpSp>
        <p:nvGrpSpPr>
          <p:cNvPr name="Group 25" id="25"/>
          <p:cNvGrpSpPr/>
          <p:nvPr/>
        </p:nvGrpSpPr>
        <p:grpSpPr>
          <a:xfrm rot="0">
            <a:off x="10766165" y="1360084"/>
            <a:ext cx="5628237" cy="7567203"/>
            <a:chOff x="0" y="0"/>
            <a:chExt cx="7504316" cy="10089604"/>
          </a:xfrm>
        </p:grpSpPr>
        <p:sp>
          <p:nvSpPr>
            <p:cNvPr name="Freeform 26" id="26"/>
            <p:cNvSpPr/>
            <p:nvPr/>
          </p:nvSpPr>
          <p:spPr>
            <a:xfrm flipH="false" flipV="false" rot="0">
              <a:off x="0" y="0"/>
              <a:ext cx="7504303" cy="10089642"/>
            </a:xfrm>
            <a:custGeom>
              <a:avLst/>
              <a:gdLst/>
              <a:ahLst/>
              <a:cxnLst/>
              <a:rect r="r" b="b" t="t" l="l"/>
              <a:pathLst>
                <a:path h="10089642" w="7504303">
                  <a:moveTo>
                    <a:pt x="0" y="5044821"/>
                  </a:moveTo>
                  <a:cubicBezTo>
                    <a:pt x="0" y="2258695"/>
                    <a:pt x="1679956" y="0"/>
                    <a:pt x="3752215" y="0"/>
                  </a:cubicBezTo>
                  <a:cubicBezTo>
                    <a:pt x="5824474" y="0"/>
                    <a:pt x="7504303" y="2258695"/>
                    <a:pt x="7504303" y="5044821"/>
                  </a:cubicBezTo>
                  <a:cubicBezTo>
                    <a:pt x="7504303" y="7830948"/>
                    <a:pt x="5824474" y="10089642"/>
                    <a:pt x="3752215" y="10089642"/>
                  </a:cubicBezTo>
                  <a:cubicBezTo>
                    <a:pt x="1679956" y="10089642"/>
                    <a:pt x="0" y="7830947"/>
                    <a:pt x="0" y="5044821"/>
                  </a:cubicBezTo>
                  <a:close/>
                </a:path>
              </a:pathLst>
            </a:custGeom>
            <a:blipFill>
              <a:blip r:embed="rId5"/>
              <a:stretch>
                <a:fillRect l="-100" t="0" r="-101" b="0"/>
              </a:stretch>
            </a:blipFill>
          </p:spPr>
        </p:sp>
      </p:grpSp>
      <p:sp>
        <p:nvSpPr>
          <p:cNvPr name="TextBox 27" id="27"/>
          <p:cNvSpPr txBox="true"/>
          <p:nvPr/>
        </p:nvSpPr>
        <p:spPr>
          <a:xfrm rot="0">
            <a:off x="1028700" y="2278253"/>
            <a:ext cx="9718563" cy="6178550"/>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FFFFFF"/>
                </a:solidFill>
                <a:latin typeface="DM Sans Bold"/>
                <a:ea typeface="DM Sans Bold"/>
                <a:cs typeface="DM Sans Bold"/>
                <a:sym typeface="DM Sans Bold"/>
              </a:rPr>
              <a:t>Le Plafond de Verre : </a:t>
            </a:r>
            <a:r>
              <a:rPr lang="en-US" sz="3500">
                <a:solidFill>
                  <a:srgbClr val="FFFFFF"/>
                </a:solidFill>
                <a:latin typeface="DM Sans"/>
                <a:ea typeface="DM Sans"/>
                <a:cs typeface="DM Sans"/>
                <a:sym typeface="DM Sans"/>
              </a:rPr>
              <a:t>Les grimpeurs stagnent souvent car ils ne perçoivent pas les micro-erreurs de posture ou de transfert de masse.</a:t>
            </a:r>
          </a:p>
          <a:p>
            <a:pPr algn="l" marL="755651" indent="-377825" lvl="1">
              <a:lnSpc>
                <a:spcPts val="4900"/>
              </a:lnSpc>
              <a:buFont typeface="Arial"/>
              <a:buChar char="•"/>
            </a:pPr>
            <a:r>
              <a:rPr lang="en-US" b="true" sz="3500">
                <a:solidFill>
                  <a:srgbClr val="FFFFFF"/>
                </a:solidFill>
                <a:latin typeface="DM Sans Bold"/>
                <a:ea typeface="DM Sans Bold"/>
                <a:cs typeface="DM Sans Bold"/>
                <a:sym typeface="DM Sans Bold"/>
              </a:rPr>
              <a:t>L'Accessibilité au Coaching : </a:t>
            </a:r>
            <a:r>
              <a:rPr lang="en-US" sz="3500">
                <a:solidFill>
                  <a:srgbClr val="FFFFFF"/>
                </a:solidFill>
                <a:latin typeface="DM Sans"/>
                <a:ea typeface="DM Sans"/>
                <a:cs typeface="DM Sans"/>
                <a:sym typeface="DM Sans"/>
              </a:rPr>
              <a:t>Un coach humain coûte cher et n'est pas disponible 24h/24 au pied du mur.</a:t>
            </a:r>
          </a:p>
          <a:p>
            <a:pPr algn="l" marL="755651" indent="-377825" lvl="1">
              <a:lnSpc>
                <a:spcPts val="4900"/>
              </a:lnSpc>
              <a:buFont typeface="Arial"/>
              <a:buChar char="•"/>
            </a:pPr>
            <a:r>
              <a:rPr lang="en-US" b="true" sz="3500">
                <a:solidFill>
                  <a:srgbClr val="FFFFFF"/>
                </a:solidFill>
                <a:latin typeface="DM Sans Bold"/>
                <a:ea typeface="DM Sans Bold"/>
                <a:cs typeface="DM Sans Bold"/>
                <a:sym typeface="DM Sans Bold"/>
              </a:rPr>
              <a:t>La Complexité Moderne : </a:t>
            </a:r>
            <a:r>
              <a:rPr lang="en-US" sz="3500">
                <a:solidFill>
                  <a:srgbClr val="FFFFFF"/>
                </a:solidFill>
                <a:latin typeface="DM Sans"/>
                <a:ea typeface="DM Sans"/>
                <a:cs typeface="DM Sans"/>
                <a:sym typeface="DM Sans"/>
              </a:rPr>
              <a:t>Les ouvertures actuelles demandent une lecture de voie (la "beta") de plus en plus abstraite.</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pSp>
        <p:nvGrpSpPr>
          <p:cNvPr name="Group 8" id="8"/>
          <p:cNvGrpSpPr/>
          <p:nvPr/>
        </p:nvGrpSpPr>
        <p:grpSpPr>
          <a:xfrm rot="0">
            <a:off x="2679116" y="6689522"/>
            <a:ext cx="4324" cy="1438"/>
            <a:chOff x="0" y="0"/>
            <a:chExt cx="5766" cy="1918"/>
          </a:xfrm>
        </p:grpSpPr>
        <p:sp>
          <p:nvSpPr>
            <p:cNvPr name="Freeform 9" id="9"/>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0" id="10"/>
          <p:cNvGrpSpPr/>
          <p:nvPr/>
        </p:nvGrpSpPr>
        <p:grpSpPr>
          <a:xfrm rot="0">
            <a:off x="15089038" y="7070398"/>
            <a:ext cx="43920" cy="12964"/>
            <a:chOff x="0" y="0"/>
            <a:chExt cx="58560" cy="17285"/>
          </a:xfrm>
        </p:grpSpPr>
        <p:sp>
          <p:nvSpPr>
            <p:cNvPr name="Freeform 11" id="11"/>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2" id="12"/>
          <p:cNvGrpSpPr/>
          <p:nvPr/>
        </p:nvGrpSpPr>
        <p:grpSpPr>
          <a:xfrm rot="0">
            <a:off x="15135120" y="7083362"/>
            <a:ext cx="8639" cy="3600"/>
            <a:chOff x="0" y="0"/>
            <a:chExt cx="11519" cy="4801"/>
          </a:xfrm>
        </p:grpSpPr>
        <p:sp>
          <p:nvSpPr>
            <p:cNvPr name="Freeform 13" id="13"/>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pSp>
        <p:nvGrpSpPr>
          <p:cNvPr name="Group 14" id="14"/>
          <p:cNvGrpSpPr/>
          <p:nvPr/>
        </p:nvGrpSpPr>
        <p:grpSpPr>
          <a:xfrm rot="0">
            <a:off x="9712347" y="0"/>
            <a:ext cx="8574929" cy="10286638"/>
            <a:chOff x="0" y="0"/>
            <a:chExt cx="11433238" cy="13715517"/>
          </a:xfrm>
        </p:grpSpPr>
        <p:sp>
          <p:nvSpPr>
            <p:cNvPr name="Freeform 15" id="15"/>
            <p:cNvSpPr/>
            <p:nvPr/>
          </p:nvSpPr>
          <p:spPr>
            <a:xfrm flipH="false" flipV="false" rot="0">
              <a:off x="0" y="0"/>
              <a:ext cx="11433191" cy="13715492"/>
            </a:xfrm>
            <a:custGeom>
              <a:avLst/>
              <a:gdLst/>
              <a:ahLst/>
              <a:cxnLst/>
              <a:rect r="r" b="b" t="t" l="l"/>
              <a:pathLst>
                <a:path h="13715492" w="11433191">
                  <a:moveTo>
                    <a:pt x="0" y="0"/>
                  </a:moveTo>
                  <a:lnTo>
                    <a:pt x="11433191" y="0"/>
                  </a:lnTo>
                  <a:lnTo>
                    <a:pt x="11433191" y="13715492"/>
                  </a:lnTo>
                  <a:lnTo>
                    <a:pt x="0" y="13715492"/>
                  </a:lnTo>
                  <a:lnTo>
                    <a:pt x="0" y="0"/>
                  </a:lnTo>
                  <a:close/>
                </a:path>
              </a:pathLst>
            </a:custGeom>
            <a:blipFill>
              <a:blip r:embed="rId4"/>
              <a:stretch>
                <a:fillRect l="-100470" t="0" r="-19140" b="0"/>
              </a:stretch>
            </a:blipFill>
          </p:spPr>
        </p:sp>
      </p:grpSp>
      <p:grpSp>
        <p:nvGrpSpPr>
          <p:cNvPr name="Group 16" id="16"/>
          <p:cNvGrpSpPr/>
          <p:nvPr/>
        </p:nvGrpSpPr>
        <p:grpSpPr>
          <a:xfrm rot="0">
            <a:off x="1028700" y="1028700"/>
            <a:ext cx="8238328" cy="2383028"/>
            <a:chOff x="0" y="0"/>
            <a:chExt cx="10984437" cy="3177371"/>
          </a:xfrm>
        </p:grpSpPr>
        <p:sp>
          <p:nvSpPr>
            <p:cNvPr name="Freeform 17" id="17"/>
            <p:cNvSpPr/>
            <p:nvPr/>
          </p:nvSpPr>
          <p:spPr>
            <a:xfrm flipH="false" flipV="false" rot="0">
              <a:off x="0" y="0"/>
              <a:ext cx="10984433" cy="3177373"/>
            </a:xfrm>
            <a:custGeom>
              <a:avLst/>
              <a:gdLst/>
              <a:ahLst/>
              <a:cxnLst/>
              <a:rect r="r" b="b" t="t" l="l"/>
              <a:pathLst>
                <a:path h="3177373" w="10984433">
                  <a:moveTo>
                    <a:pt x="0" y="0"/>
                  </a:moveTo>
                  <a:lnTo>
                    <a:pt x="10984433" y="0"/>
                  </a:lnTo>
                  <a:lnTo>
                    <a:pt x="10984433" y="3177373"/>
                  </a:lnTo>
                  <a:lnTo>
                    <a:pt x="0" y="3177373"/>
                  </a:lnTo>
                  <a:close/>
                </a:path>
              </a:pathLst>
            </a:custGeom>
            <a:blipFill>
              <a:blip r:embed="rId5">
                <a:alphaModFix amt="0"/>
              </a:blip>
              <a:stretch>
                <a:fillRect l="-26365" t="0" r="-8911" b="-82248"/>
              </a:stretch>
            </a:blipFill>
          </p:spPr>
        </p:sp>
        <p:sp>
          <p:nvSpPr>
            <p:cNvPr name="TextBox 18" id="18"/>
            <p:cNvSpPr txBox="true"/>
            <p:nvPr/>
          </p:nvSpPr>
          <p:spPr>
            <a:xfrm>
              <a:off x="0" y="-9525"/>
              <a:ext cx="10984437" cy="3186896"/>
            </a:xfrm>
            <a:prstGeom prst="rect">
              <a:avLst/>
            </a:prstGeom>
          </p:spPr>
          <p:txBody>
            <a:bodyPr anchor="b" rtlCol="false" tIns="0" lIns="0" bIns="0" rIns="0"/>
            <a:lstStyle/>
            <a:p>
              <a:pPr algn="ctr">
                <a:lnSpc>
                  <a:spcPts val="8400"/>
                </a:lnSpc>
              </a:pPr>
              <a:r>
                <a:rPr lang="en-US" sz="7000" b="true">
                  <a:solidFill>
                    <a:srgbClr val="FFFFFF"/>
                  </a:solidFill>
                  <a:latin typeface="DM Sans Bold"/>
                  <a:ea typeface="DM Sans Bold"/>
                  <a:cs typeface="DM Sans Bold"/>
                  <a:sym typeface="DM Sans Bold"/>
                </a:rPr>
                <a:t>Proposition de valeur</a:t>
              </a:r>
            </a:p>
          </p:txBody>
        </p:sp>
      </p:grpSp>
      <p:sp>
        <p:nvSpPr>
          <p:cNvPr name="TextBox 19" id="19"/>
          <p:cNvSpPr txBox="true"/>
          <p:nvPr/>
        </p:nvSpPr>
        <p:spPr>
          <a:xfrm rot="0">
            <a:off x="1028700" y="3345053"/>
            <a:ext cx="8238328" cy="6788150"/>
          </a:xfrm>
          <a:prstGeom prst="rect">
            <a:avLst/>
          </a:prstGeom>
        </p:spPr>
        <p:txBody>
          <a:bodyPr anchor="t" rtlCol="false" tIns="0" lIns="0" bIns="0" rIns="0">
            <a:spAutoFit/>
          </a:bodyPr>
          <a:lstStyle/>
          <a:p>
            <a:pPr algn="l">
              <a:lnSpc>
                <a:spcPts val="4899"/>
              </a:lnSpc>
            </a:pPr>
            <a:r>
              <a:rPr lang="en-US" sz="3499">
                <a:solidFill>
                  <a:srgbClr val="FFFFFF"/>
                </a:solidFill>
                <a:latin typeface="DM Sans"/>
                <a:ea typeface="DM Sans"/>
                <a:cs typeface="DM Sans"/>
                <a:sym typeface="DM Sans"/>
              </a:rPr>
              <a:t>    Notre solution démocratise l'excellence technique. Grâce à notre analyse biomécanique, n'importe quel grimpeur transforme son smartphone en coach de haut niveau. </a:t>
            </a:r>
          </a:p>
          <a:p>
            <a:pPr algn="l">
              <a:lnSpc>
                <a:spcPts val="4899"/>
              </a:lnSpc>
            </a:pPr>
            <a:r>
              <a:rPr lang="en-US" sz="3499">
                <a:solidFill>
                  <a:srgbClr val="FFFFFF"/>
                </a:solidFill>
                <a:latin typeface="DM Sans"/>
                <a:ea typeface="DM Sans"/>
                <a:cs typeface="DM Sans"/>
                <a:sym typeface="DM Sans"/>
              </a:rPr>
              <a:t>    Notre fonctionnalité phare, le Mode Fantôme, superpose la trajectoire idéale sur la vidéo du grimpeur pour optimiser son mouvement en temps réel. On offre la précision du haut niveau, gratuitement et instantanément.</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pSp>
        <p:nvGrpSpPr>
          <p:cNvPr name="Group 8" id="8"/>
          <p:cNvGrpSpPr/>
          <p:nvPr/>
        </p:nvGrpSpPr>
        <p:grpSpPr>
          <a:xfrm rot="0">
            <a:off x="2679116" y="6689522"/>
            <a:ext cx="4324" cy="1438"/>
            <a:chOff x="0" y="0"/>
            <a:chExt cx="5766" cy="1918"/>
          </a:xfrm>
        </p:grpSpPr>
        <p:sp>
          <p:nvSpPr>
            <p:cNvPr name="Freeform 9" id="9"/>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0" id="10"/>
          <p:cNvGrpSpPr/>
          <p:nvPr/>
        </p:nvGrpSpPr>
        <p:grpSpPr>
          <a:xfrm rot="0">
            <a:off x="15089038" y="7070398"/>
            <a:ext cx="43920" cy="12964"/>
            <a:chOff x="0" y="0"/>
            <a:chExt cx="58560" cy="17285"/>
          </a:xfrm>
        </p:grpSpPr>
        <p:sp>
          <p:nvSpPr>
            <p:cNvPr name="Freeform 11" id="11"/>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2" id="12"/>
          <p:cNvGrpSpPr/>
          <p:nvPr/>
        </p:nvGrpSpPr>
        <p:grpSpPr>
          <a:xfrm rot="0">
            <a:off x="15135120" y="7083362"/>
            <a:ext cx="8639" cy="3600"/>
            <a:chOff x="0" y="0"/>
            <a:chExt cx="11519" cy="4801"/>
          </a:xfrm>
        </p:grpSpPr>
        <p:sp>
          <p:nvSpPr>
            <p:cNvPr name="Freeform 13" id="13"/>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sp>
        <p:nvSpPr>
          <p:cNvPr name="TextBox 14" id="14"/>
          <p:cNvSpPr txBox="true"/>
          <p:nvPr/>
        </p:nvSpPr>
        <p:spPr>
          <a:xfrm rot="0">
            <a:off x="1028700" y="1019175"/>
            <a:ext cx="16199282" cy="1066800"/>
          </a:xfrm>
          <a:prstGeom prst="rect">
            <a:avLst/>
          </a:prstGeom>
        </p:spPr>
        <p:txBody>
          <a:bodyPr anchor="t" rtlCol="false" tIns="0" lIns="0" bIns="0" rIns="0">
            <a:spAutoFit/>
          </a:bodyPr>
          <a:lstStyle/>
          <a:p>
            <a:pPr algn="ctr">
              <a:lnSpc>
                <a:spcPts val="8400"/>
              </a:lnSpc>
            </a:pPr>
            <a:r>
              <a:rPr lang="en-US" sz="7000" b="true">
                <a:solidFill>
                  <a:srgbClr val="FFFFFF"/>
                </a:solidFill>
                <a:latin typeface="DM Sans Bold"/>
                <a:ea typeface="DM Sans Bold"/>
                <a:cs typeface="DM Sans Bold"/>
                <a:sym typeface="DM Sans Bold"/>
              </a:rPr>
              <a:t>La magie cachée</a:t>
            </a:r>
          </a:p>
        </p:txBody>
      </p:sp>
      <p:sp>
        <p:nvSpPr>
          <p:cNvPr name="TextBox 15" id="15"/>
          <p:cNvSpPr txBox="true"/>
          <p:nvPr/>
        </p:nvSpPr>
        <p:spPr>
          <a:xfrm rot="0">
            <a:off x="1028700" y="1876425"/>
            <a:ext cx="16199282" cy="7143750"/>
          </a:xfrm>
          <a:prstGeom prst="rect">
            <a:avLst/>
          </a:prstGeom>
        </p:spPr>
        <p:txBody>
          <a:bodyPr anchor="t" rtlCol="false" tIns="0" lIns="0" bIns="0" rIns="0">
            <a:spAutoFit/>
          </a:bodyPr>
          <a:lstStyle/>
          <a:p>
            <a:pPr algn="just" marL="755651" indent="-377825" lvl="1">
              <a:lnSpc>
                <a:spcPts val="6300"/>
              </a:lnSpc>
              <a:buFont typeface="Arial"/>
              <a:buChar char="•"/>
            </a:pPr>
            <a:r>
              <a:rPr lang="en-US" b="true" sz="3500">
                <a:solidFill>
                  <a:srgbClr val="FFFFFF"/>
                </a:solidFill>
                <a:latin typeface="DM Sans Bold"/>
                <a:ea typeface="DM Sans Bold"/>
                <a:cs typeface="DM Sans Bold"/>
                <a:sym typeface="DM Sans Bold"/>
              </a:rPr>
              <a:t>Computer Vision &amp; Pose Estimation : </a:t>
            </a:r>
            <a:r>
              <a:rPr lang="en-US" sz="3500">
                <a:solidFill>
                  <a:srgbClr val="FFFFFF"/>
                </a:solidFill>
                <a:latin typeface="DM Sans"/>
                <a:ea typeface="DM Sans"/>
                <a:cs typeface="DM Sans"/>
                <a:sym typeface="DM Sans"/>
              </a:rPr>
              <a:t>Utilisation de modèles de Deep Learning pour extraire les squelettes 3D à partir de flux vidéo 2D.</a:t>
            </a:r>
          </a:p>
          <a:p>
            <a:pPr algn="just" marL="755651" indent="-377825" lvl="1">
              <a:lnSpc>
                <a:spcPts val="6300"/>
              </a:lnSpc>
              <a:buFont typeface="Arial"/>
              <a:buChar char="•"/>
            </a:pPr>
            <a:r>
              <a:rPr lang="en-US" b="true" sz="3500">
                <a:solidFill>
                  <a:srgbClr val="FFFFFF"/>
                </a:solidFill>
                <a:latin typeface="DM Sans Bold"/>
                <a:ea typeface="DM Sans Bold"/>
                <a:cs typeface="DM Sans Bold"/>
                <a:sym typeface="DM Sans Bold"/>
              </a:rPr>
              <a:t>Algorithme de Pathfinding :</a:t>
            </a:r>
            <a:r>
              <a:rPr lang="en-US" sz="3500">
                <a:solidFill>
                  <a:srgbClr val="FFFFFF"/>
                </a:solidFill>
                <a:latin typeface="DM Sans"/>
                <a:ea typeface="DM Sans"/>
                <a:cs typeface="DM Sans"/>
                <a:sym typeface="DM Sans"/>
              </a:rPr>
              <a:t> Le mode “Fantôme” repose sur un algorithme qui calcule la trajectoire minimisant la dépense énergétique.</a:t>
            </a:r>
          </a:p>
          <a:p>
            <a:pPr algn="just" marL="755651" indent="-377825" lvl="1">
              <a:lnSpc>
                <a:spcPts val="6300"/>
              </a:lnSpc>
              <a:buFont typeface="Arial"/>
              <a:buChar char="•"/>
            </a:pPr>
            <a:r>
              <a:rPr lang="en-US" b="true" sz="3500">
                <a:solidFill>
                  <a:srgbClr val="FFFFFF"/>
                </a:solidFill>
                <a:latin typeface="DM Sans Bold"/>
                <a:ea typeface="DM Sans Bold"/>
                <a:cs typeface="DM Sans Bold"/>
                <a:sym typeface="DM Sans Bold"/>
              </a:rPr>
              <a:t>Hold Recognition : </a:t>
            </a:r>
            <a:r>
              <a:rPr lang="en-US" sz="3500">
                <a:solidFill>
                  <a:srgbClr val="FFFFFF"/>
                </a:solidFill>
                <a:latin typeface="DM Sans"/>
                <a:ea typeface="DM Sans"/>
                <a:cs typeface="DM Sans"/>
                <a:sym typeface="DM Sans"/>
              </a:rPr>
              <a:t>Modèle de machine learning entraîné sur un dataset spécifique de prises d'escalade, avec une boucle de feedback utilisateur pour l'étiquetage manuel (Active Learning).</a:t>
            </a:r>
          </a:p>
          <a:p>
            <a:pPr algn="just" marL="755651" indent="-377825" lvl="1">
              <a:lnSpc>
                <a:spcPts val="6300"/>
              </a:lnSpc>
              <a:buFont typeface="Arial"/>
              <a:buChar char="•"/>
            </a:pPr>
            <a:r>
              <a:rPr lang="en-US" b="true" sz="3500">
                <a:solidFill>
                  <a:srgbClr val="FFFFFF"/>
                </a:solidFill>
                <a:latin typeface="DM Sans Bold"/>
                <a:ea typeface="DM Sans Bold"/>
                <a:cs typeface="DM Sans Bold"/>
                <a:sym typeface="DM Sans Bold"/>
              </a:rPr>
              <a:t>Architecture :</a:t>
            </a:r>
            <a:r>
              <a:rPr lang="en-US" sz="3500">
                <a:solidFill>
                  <a:srgbClr val="FFFFFF"/>
                </a:solidFill>
                <a:latin typeface="DM Sans"/>
                <a:ea typeface="DM Sans"/>
                <a:cs typeface="DM Sans"/>
                <a:sym typeface="DM Sans"/>
              </a:rPr>
              <a:t> Backend distribué pour le rendu des analyses lourdes, optimisé pour les processeurs graphiques récents.</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52084" y="-4090321"/>
            <a:ext cx="10365838" cy="18475204"/>
            <a:chOff x="0" y="0"/>
            <a:chExt cx="13821118" cy="24633606"/>
          </a:xfrm>
        </p:grpSpPr>
        <p:sp>
          <p:nvSpPr>
            <p:cNvPr name="Freeform 3" id="3"/>
            <p:cNvSpPr/>
            <p:nvPr/>
          </p:nvSpPr>
          <p:spPr>
            <a:xfrm flipH="false" flipV="false" rot="0">
              <a:off x="0" y="0"/>
              <a:ext cx="13821156" cy="24633555"/>
            </a:xfrm>
            <a:custGeom>
              <a:avLst/>
              <a:gdLst/>
              <a:ahLst/>
              <a:cxnLst/>
              <a:rect r="r" b="b" t="t" l="l"/>
              <a:pathLst>
                <a:path h="24633555" w="13821156">
                  <a:moveTo>
                    <a:pt x="0" y="0"/>
                  </a:moveTo>
                  <a:lnTo>
                    <a:pt x="13821156" y="0"/>
                  </a:lnTo>
                  <a:lnTo>
                    <a:pt x="13821156" y="24633555"/>
                  </a:lnTo>
                  <a:lnTo>
                    <a:pt x="0" y="24633555"/>
                  </a:lnTo>
                  <a:lnTo>
                    <a:pt x="0" y="0"/>
                  </a:lnTo>
                  <a:close/>
                </a:path>
              </a:pathLst>
            </a:custGeom>
            <a:blipFill>
              <a:blip r:embed="rId2"/>
              <a:stretch>
                <a:fillRect l="-6873" t="-1350" r="-225516" b="-3533"/>
              </a:stretch>
            </a:blipFill>
          </p:spPr>
        </p:sp>
      </p:grpSp>
      <p:grpSp>
        <p:nvGrpSpPr>
          <p:cNvPr name="Group 4" id="4"/>
          <p:cNvGrpSpPr/>
          <p:nvPr/>
        </p:nvGrpSpPr>
        <p:grpSpPr>
          <a:xfrm rot="5400000">
            <a:off x="4359602" y="-3999605"/>
            <a:ext cx="10275837" cy="18287276"/>
            <a:chOff x="0" y="0"/>
            <a:chExt cx="13701116" cy="24383035"/>
          </a:xfrm>
        </p:grpSpPr>
        <p:sp>
          <p:nvSpPr>
            <p:cNvPr name="Freeform 5" id="5"/>
            <p:cNvSpPr/>
            <p:nvPr/>
          </p:nvSpPr>
          <p:spPr>
            <a:xfrm flipH="false" flipV="false" rot="0">
              <a:off x="0" y="0"/>
              <a:ext cx="13701140" cy="24382985"/>
            </a:xfrm>
            <a:custGeom>
              <a:avLst/>
              <a:gdLst/>
              <a:ahLst/>
              <a:cxnLst/>
              <a:rect r="r" b="b" t="t" l="l"/>
              <a:pathLst>
                <a:path h="24382985" w="13701140">
                  <a:moveTo>
                    <a:pt x="0" y="0"/>
                  </a:moveTo>
                  <a:lnTo>
                    <a:pt x="13701140" y="0"/>
                  </a:lnTo>
                  <a:lnTo>
                    <a:pt x="13701140" y="24382985"/>
                  </a:lnTo>
                  <a:lnTo>
                    <a:pt x="0" y="24382985"/>
                  </a:lnTo>
                  <a:lnTo>
                    <a:pt x="0" y="0"/>
                  </a:lnTo>
                  <a:close/>
                </a:path>
              </a:pathLst>
            </a:custGeom>
            <a:blipFill>
              <a:blip r:embed="rId3">
                <a:alphaModFix amt="50000"/>
              </a:blip>
              <a:stretch>
                <a:fillRect l="-16966" t="-3901" r="-46200" b="52337"/>
              </a:stretch>
            </a:blipFill>
          </p:spPr>
        </p:sp>
      </p:grpSp>
      <p:grpSp>
        <p:nvGrpSpPr>
          <p:cNvPr name="Group 6" id="6"/>
          <p:cNvGrpSpPr/>
          <p:nvPr/>
        </p:nvGrpSpPr>
        <p:grpSpPr>
          <a:xfrm rot="0">
            <a:off x="2679116" y="6689522"/>
            <a:ext cx="4324" cy="1438"/>
            <a:chOff x="0" y="0"/>
            <a:chExt cx="5766" cy="1918"/>
          </a:xfrm>
        </p:grpSpPr>
        <p:sp>
          <p:nvSpPr>
            <p:cNvPr name="Freeform 7" id="7"/>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8" id="8"/>
          <p:cNvGrpSpPr/>
          <p:nvPr/>
        </p:nvGrpSpPr>
        <p:grpSpPr>
          <a:xfrm rot="0">
            <a:off x="15089038" y="7070398"/>
            <a:ext cx="43920" cy="12964"/>
            <a:chOff x="0" y="0"/>
            <a:chExt cx="58560" cy="17285"/>
          </a:xfrm>
        </p:grpSpPr>
        <p:sp>
          <p:nvSpPr>
            <p:cNvPr name="Freeform 9" id="9"/>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0" id="10"/>
          <p:cNvGrpSpPr/>
          <p:nvPr/>
        </p:nvGrpSpPr>
        <p:grpSpPr>
          <a:xfrm rot="0">
            <a:off x="15135120" y="7083362"/>
            <a:ext cx="8639" cy="3600"/>
            <a:chOff x="0" y="0"/>
            <a:chExt cx="11519" cy="4801"/>
          </a:xfrm>
        </p:grpSpPr>
        <p:sp>
          <p:nvSpPr>
            <p:cNvPr name="Freeform 11" id="11"/>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pSp>
        <p:nvGrpSpPr>
          <p:cNvPr name="Group 12" id="12"/>
          <p:cNvGrpSpPr/>
          <p:nvPr/>
        </p:nvGrpSpPr>
        <p:grpSpPr>
          <a:xfrm rot="0">
            <a:off x="15145922" y="7087676"/>
            <a:ext cx="10801" cy="5763"/>
            <a:chOff x="0" y="0"/>
            <a:chExt cx="14402" cy="7684"/>
          </a:xfrm>
        </p:grpSpPr>
        <p:sp>
          <p:nvSpPr>
            <p:cNvPr name="Freeform 13" id="13"/>
            <p:cNvSpPr/>
            <p:nvPr/>
          </p:nvSpPr>
          <p:spPr>
            <a:xfrm flipH="false" flipV="false" rot="0">
              <a:off x="0" y="254"/>
              <a:ext cx="14097" cy="7493"/>
            </a:xfrm>
            <a:custGeom>
              <a:avLst/>
              <a:gdLst/>
              <a:ahLst/>
              <a:cxnLst/>
              <a:rect r="r" b="b" t="t" l="l"/>
              <a:pathLst>
                <a:path h="7493" w="14097">
                  <a:moveTo>
                    <a:pt x="0" y="0"/>
                  </a:moveTo>
                  <a:cubicBezTo>
                    <a:pt x="0" y="2540"/>
                    <a:pt x="0" y="2540"/>
                    <a:pt x="0" y="2540"/>
                  </a:cubicBezTo>
                  <a:cubicBezTo>
                    <a:pt x="5588" y="2540"/>
                    <a:pt x="8509" y="5080"/>
                    <a:pt x="14097" y="7493"/>
                  </a:cubicBezTo>
                  <a:cubicBezTo>
                    <a:pt x="8509" y="4953"/>
                    <a:pt x="5588" y="2413"/>
                    <a:pt x="0" y="0"/>
                  </a:cubicBezTo>
                  <a:close/>
                </a:path>
              </a:pathLst>
            </a:custGeom>
            <a:solidFill>
              <a:srgbClr val="98E9C2"/>
            </a:solidFill>
          </p:spPr>
        </p:sp>
      </p:grpSp>
      <p:grpSp>
        <p:nvGrpSpPr>
          <p:cNvPr name="Group 14" id="14"/>
          <p:cNvGrpSpPr/>
          <p:nvPr/>
        </p:nvGrpSpPr>
        <p:grpSpPr>
          <a:xfrm rot="0">
            <a:off x="2679840" y="6697437"/>
            <a:ext cx="4324" cy="1438"/>
            <a:chOff x="0" y="0"/>
            <a:chExt cx="5766" cy="1918"/>
          </a:xfrm>
        </p:grpSpPr>
        <p:sp>
          <p:nvSpPr>
            <p:cNvPr name="Freeform 15" id="15"/>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6" id="16"/>
          <p:cNvGrpSpPr/>
          <p:nvPr/>
        </p:nvGrpSpPr>
        <p:grpSpPr>
          <a:xfrm rot="0">
            <a:off x="15089038" y="7077599"/>
            <a:ext cx="43920" cy="12964"/>
            <a:chOff x="0" y="0"/>
            <a:chExt cx="58560" cy="17285"/>
          </a:xfrm>
        </p:grpSpPr>
        <p:sp>
          <p:nvSpPr>
            <p:cNvPr name="Freeform 17" id="17"/>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8" id="18"/>
          <p:cNvGrpSpPr/>
          <p:nvPr/>
        </p:nvGrpSpPr>
        <p:grpSpPr>
          <a:xfrm rot="0">
            <a:off x="15135120" y="7090562"/>
            <a:ext cx="8639" cy="3600"/>
            <a:chOff x="0" y="0"/>
            <a:chExt cx="11519" cy="4801"/>
          </a:xfrm>
        </p:grpSpPr>
        <p:sp>
          <p:nvSpPr>
            <p:cNvPr name="Freeform 19" id="19"/>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pSp>
        <p:nvGrpSpPr>
          <p:cNvPr name="Group 20" id="20"/>
          <p:cNvGrpSpPr/>
          <p:nvPr/>
        </p:nvGrpSpPr>
        <p:grpSpPr>
          <a:xfrm rot="0">
            <a:off x="15145922" y="7094877"/>
            <a:ext cx="10801" cy="5763"/>
            <a:chOff x="0" y="0"/>
            <a:chExt cx="14402" cy="7684"/>
          </a:xfrm>
        </p:grpSpPr>
        <p:sp>
          <p:nvSpPr>
            <p:cNvPr name="Freeform 21" id="21"/>
            <p:cNvSpPr/>
            <p:nvPr/>
          </p:nvSpPr>
          <p:spPr>
            <a:xfrm flipH="false" flipV="false" rot="0">
              <a:off x="0" y="254"/>
              <a:ext cx="14097" cy="7493"/>
            </a:xfrm>
            <a:custGeom>
              <a:avLst/>
              <a:gdLst/>
              <a:ahLst/>
              <a:cxnLst/>
              <a:rect r="r" b="b" t="t" l="l"/>
              <a:pathLst>
                <a:path h="7493" w="14097">
                  <a:moveTo>
                    <a:pt x="0" y="0"/>
                  </a:moveTo>
                  <a:cubicBezTo>
                    <a:pt x="0" y="2540"/>
                    <a:pt x="0" y="2540"/>
                    <a:pt x="0" y="2540"/>
                  </a:cubicBezTo>
                  <a:cubicBezTo>
                    <a:pt x="5588" y="2540"/>
                    <a:pt x="8509" y="5080"/>
                    <a:pt x="14097" y="7493"/>
                  </a:cubicBezTo>
                  <a:cubicBezTo>
                    <a:pt x="8509" y="4953"/>
                    <a:pt x="5588" y="2413"/>
                    <a:pt x="0" y="0"/>
                  </a:cubicBezTo>
                  <a:close/>
                </a:path>
              </a:pathLst>
            </a:custGeom>
            <a:solidFill>
              <a:srgbClr val="98E9C2"/>
            </a:solidFill>
          </p:spPr>
        </p:sp>
      </p:grpSp>
      <p:grpSp>
        <p:nvGrpSpPr>
          <p:cNvPr name="Group 22" id="22"/>
          <p:cNvGrpSpPr/>
          <p:nvPr/>
        </p:nvGrpSpPr>
        <p:grpSpPr>
          <a:xfrm rot="0">
            <a:off x="1028700" y="1028700"/>
            <a:ext cx="10370822" cy="1325753"/>
            <a:chOff x="0" y="0"/>
            <a:chExt cx="13827762" cy="1767671"/>
          </a:xfrm>
        </p:grpSpPr>
        <p:sp>
          <p:nvSpPr>
            <p:cNvPr name="Freeform 23" id="23"/>
            <p:cNvSpPr/>
            <p:nvPr/>
          </p:nvSpPr>
          <p:spPr>
            <a:xfrm flipH="false" flipV="false" rot="0">
              <a:off x="0" y="0"/>
              <a:ext cx="13827758" cy="1767673"/>
            </a:xfrm>
            <a:custGeom>
              <a:avLst/>
              <a:gdLst/>
              <a:ahLst/>
              <a:cxnLst/>
              <a:rect r="r" b="b" t="t" l="l"/>
              <a:pathLst>
                <a:path h="1767673" w="13827758">
                  <a:moveTo>
                    <a:pt x="0" y="0"/>
                  </a:moveTo>
                  <a:lnTo>
                    <a:pt x="13827758" y="0"/>
                  </a:lnTo>
                  <a:lnTo>
                    <a:pt x="13827758" y="1767673"/>
                  </a:lnTo>
                  <a:lnTo>
                    <a:pt x="0" y="1767673"/>
                  </a:lnTo>
                  <a:close/>
                </a:path>
              </a:pathLst>
            </a:custGeom>
            <a:blipFill>
              <a:blip r:embed="rId4">
                <a:alphaModFix amt="0"/>
              </a:blip>
              <a:stretch>
                <a:fillRect l="-20944" t="0" r="13483" b="-227589"/>
              </a:stretch>
            </a:blipFill>
          </p:spPr>
        </p:sp>
        <p:sp>
          <p:nvSpPr>
            <p:cNvPr name="TextBox 24" id="24"/>
            <p:cNvSpPr txBox="true"/>
            <p:nvPr/>
          </p:nvSpPr>
          <p:spPr>
            <a:xfrm>
              <a:off x="0" y="-9525"/>
              <a:ext cx="13827762" cy="1777196"/>
            </a:xfrm>
            <a:prstGeom prst="rect">
              <a:avLst/>
            </a:prstGeom>
          </p:spPr>
          <p:txBody>
            <a:bodyPr anchor="b" rtlCol="false" tIns="0" lIns="0" bIns="0" rIns="0"/>
            <a:lstStyle/>
            <a:p>
              <a:pPr algn="ctr">
                <a:lnSpc>
                  <a:spcPts val="8400"/>
                </a:lnSpc>
              </a:pPr>
              <a:r>
                <a:rPr lang="en-US" sz="7000" b="true">
                  <a:solidFill>
                    <a:srgbClr val="FFFFFF"/>
                  </a:solidFill>
                  <a:latin typeface="DM Sans Bold"/>
                  <a:ea typeface="DM Sans Bold"/>
                  <a:cs typeface="DM Sans Bold"/>
                  <a:sym typeface="DM Sans Bold"/>
                </a:rPr>
                <a:t>Business model</a:t>
              </a:r>
            </a:p>
          </p:txBody>
        </p:sp>
      </p:grpSp>
      <p:grpSp>
        <p:nvGrpSpPr>
          <p:cNvPr name="Group 25" id="25"/>
          <p:cNvGrpSpPr/>
          <p:nvPr/>
        </p:nvGrpSpPr>
        <p:grpSpPr>
          <a:xfrm rot="0">
            <a:off x="11399522" y="1691097"/>
            <a:ext cx="5628237" cy="7567203"/>
            <a:chOff x="0" y="0"/>
            <a:chExt cx="7504316" cy="10089604"/>
          </a:xfrm>
        </p:grpSpPr>
        <p:sp>
          <p:nvSpPr>
            <p:cNvPr name="Freeform 26" id="26"/>
            <p:cNvSpPr/>
            <p:nvPr/>
          </p:nvSpPr>
          <p:spPr>
            <a:xfrm flipH="false" flipV="false" rot="0">
              <a:off x="0" y="0"/>
              <a:ext cx="7504303" cy="10089642"/>
            </a:xfrm>
            <a:custGeom>
              <a:avLst/>
              <a:gdLst/>
              <a:ahLst/>
              <a:cxnLst/>
              <a:rect r="r" b="b" t="t" l="l"/>
              <a:pathLst>
                <a:path h="10089642" w="7504303">
                  <a:moveTo>
                    <a:pt x="0" y="5044821"/>
                  </a:moveTo>
                  <a:cubicBezTo>
                    <a:pt x="0" y="2258695"/>
                    <a:pt x="1679956" y="0"/>
                    <a:pt x="3752215" y="0"/>
                  </a:cubicBezTo>
                  <a:cubicBezTo>
                    <a:pt x="5824474" y="0"/>
                    <a:pt x="7504303" y="2258695"/>
                    <a:pt x="7504303" y="5044821"/>
                  </a:cubicBezTo>
                  <a:cubicBezTo>
                    <a:pt x="7504303" y="7830948"/>
                    <a:pt x="5824474" y="10089642"/>
                    <a:pt x="3752215" y="10089642"/>
                  </a:cubicBezTo>
                  <a:cubicBezTo>
                    <a:pt x="1679956" y="10089642"/>
                    <a:pt x="0" y="7830947"/>
                    <a:pt x="0" y="5044821"/>
                  </a:cubicBezTo>
                  <a:close/>
                </a:path>
              </a:pathLst>
            </a:custGeom>
            <a:blipFill>
              <a:blip r:embed="rId5"/>
              <a:stretch>
                <a:fillRect l="-65032" t="0" r="-81103" b="0"/>
              </a:stretch>
            </a:blipFill>
          </p:spPr>
        </p:sp>
      </p:grpSp>
      <p:sp>
        <p:nvSpPr>
          <p:cNvPr name="TextBox 27" id="27"/>
          <p:cNvSpPr txBox="true"/>
          <p:nvPr/>
        </p:nvSpPr>
        <p:spPr>
          <a:xfrm rot="0">
            <a:off x="1028700" y="2268728"/>
            <a:ext cx="10361297" cy="7637141"/>
          </a:xfrm>
          <a:prstGeom prst="rect">
            <a:avLst/>
          </a:prstGeom>
        </p:spPr>
        <p:txBody>
          <a:bodyPr anchor="t" rtlCol="false" tIns="0" lIns="0" bIns="0" rIns="0">
            <a:spAutoFit/>
          </a:bodyPr>
          <a:lstStyle/>
          <a:p>
            <a:pPr algn="l">
              <a:lnSpc>
                <a:spcPts val="5040"/>
              </a:lnSpc>
            </a:pPr>
            <a:r>
              <a:rPr lang="en-US" sz="3500">
                <a:solidFill>
                  <a:srgbClr val="FFFFFF"/>
                </a:solidFill>
                <a:latin typeface="DM Sans"/>
                <a:ea typeface="DM Sans"/>
                <a:cs typeface="DM Sans"/>
                <a:sym typeface="DM Sans"/>
              </a:rPr>
              <a:t>    Notre</a:t>
            </a:r>
            <a:r>
              <a:rPr lang="en-US" sz="3500">
                <a:solidFill>
                  <a:srgbClr val="FFFFFF"/>
                </a:solidFill>
                <a:latin typeface="DM Sans"/>
                <a:ea typeface="DM Sans"/>
                <a:cs typeface="DM Sans"/>
                <a:sym typeface="DM Sans"/>
              </a:rPr>
              <a:t> application d’analyse d’escalade cible les grimpeurs souhaitant améliorer leur technique sans coach permanent.</a:t>
            </a:r>
          </a:p>
          <a:p>
            <a:pPr algn="l">
              <a:lnSpc>
                <a:spcPts val="5040"/>
              </a:lnSpc>
            </a:pPr>
            <a:r>
              <a:rPr lang="en-US" sz="3500">
                <a:solidFill>
                  <a:srgbClr val="FFFFFF"/>
                </a:solidFill>
                <a:latin typeface="DM Sans"/>
                <a:ea typeface="DM Sans"/>
                <a:cs typeface="DM Sans"/>
                <a:sym typeface="DM Sans"/>
              </a:rPr>
              <a:t>    </a:t>
            </a:r>
            <a:r>
              <a:rPr lang="en-US" sz="3500">
                <a:solidFill>
                  <a:srgbClr val="FFFFFF"/>
                </a:solidFill>
                <a:latin typeface="DM Sans"/>
                <a:ea typeface="DM Sans"/>
                <a:cs typeface="DM Sans"/>
                <a:sym typeface="DM Sans"/>
              </a:rPr>
              <a:t>Elle génère des revenus grâce à un modèle freemium avec publicités.</a:t>
            </a:r>
          </a:p>
          <a:p>
            <a:pPr algn="l">
              <a:lnSpc>
                <a:spcPts val="5040"/>
              </a:lnSpc>
            </a:pPr>
            <a:r>
              <a:rPr lang="en-US" sz="3500">
                <a:solidFill>
                  <a:srgbClr val="FFFFFF"/>
                </a:solidFill>
                <a:latin typeface="DM Sans"/>
                <a:ea typeface="DM Sans"/>
                <a:cs typeface="DM Sans"/>
                <a:sym typeface="DM Sans"/>
              </a:rPr>
              <a:t>    </a:t>
            </a:r>
            <a:r>
              <a:rPr lang="en-US" sz="3500">
                <a:solidFill>
                  <a:srgbClr val="FFFFFF"/>
                </a:solidFill>
                <a:latin typeface="DM Sans"/>
                <a:ea typeface="DM Sans"/>
                <a:cs typeface="DM Sans"/>
                <a:sym typeface="DM Sans"/>
              </a:rPr>
              <a:t>Un premier abonnement payant offre un nombre limité d’analyses vidéo par jour sans publicité. Un abonnement premium propose des analyses vidéo illimitées et aucune publicité.</a:t>
            </a:r>
          </a:p>
          <a:p>
            <a:pPr algn="l">
              <a:lnSpc>
                <a:spcPts val="5040"/>
              </a:lnSpc>
            </a:pPr>
            <a:r>
              <a:rPr lang="en-US" sz="3500">
                <a:solidFill>
                  <a:srgbClr val="FFFFFF"/>
                </a:solidFill>
                <a:latin typeface="DM Sans"/>
                <a:ea typeface="DM Sans"/>
                <a:cs typeface="DM Sans"/>
                <a:sym typeface="DM Sans"/>
              </a:rPr>
              <a:t>    </a:t>
            </a:r>
            <a:r>
              <a:rPr lang="en-US" sz="3500">
                <a:solidFill>
                  <a:srgbClr val="FFFFFF"/>
                </a:solidFill>
                <a:latin typeface="DM Sans"/>
                <a:ea typeface="DM Sans"/>
                <a:cs typeface="DM Sans"/>
                <a:sym typeface="DM Sans"/>
              </a:rPr>
              <a:t>Ce modèle permet d’attirer beaucoup d’utilisateurs tout en valorisant les grimpeurs les plus engagés.</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pSp>
        <p:nvGrpSpPr>
          <p:cNvPr name="Group 8" id="8"/>
          <p:cNvGrpSpPr/>
          <p:nvPr/>
        </p:nvGrpSpPr>
        <p:grpSpPr>
          <a:xfrm rot="0">
            <a:off x="2679116" y="6689522"/>
            <a:ext cx="4324" cy="1438"/>
            <a:chOff x="0" y="0"/>
            <a:chExt cx="5766" cy="1918"/>
          </a:xfrm>
        </p:grpSpPr>
        <p:sp>
          <p:nvSpPr>
            <p:cNvPr name="Freeform 9" id="9"/>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0" id="10"/>
          <p:cNvGrpSpPr/>
          <p:nvPr/>
        </p:nvGrpSpPr>
        <p:grpSpPr>
          <a:xfrm rot="0">
            <a:off x="15089038" y="7070398"/>
            <a:ext cx="43920" cy="12964"/>
            <a:chOff x="0" y="0"/>
            <a:chExt cx="58560" cy="17285"/>
          </a:xfrm>
        </p:grpSpPr>
        <p:sp>
          <p:nvSpPr>
            <p:cNvPr name="Freeform 11" id="11"/>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2" id="12"/>
          <p:cNvGrpSpPr/>
          <p:nvPr/>
        </p:nvGrpSpPr>
        <p:grpSpPr>
          <a:xfrm rot="0">
            <a:off x="15135120" y="7083362"/>
            <a:ext cx="8639" cy="3600"/>
            <a:chOff x="0" y="0"/>
            <a:chExt cx="11519" cy="4801"/>
          </a:xfrm>
        </p:grpSpPr>
        <p:sp>
          <p:nvSpPr>
            <p:cNvPr name="Freeform 13" id="13"/>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sp>
        <p:nvSpPr>
          <p:cNvPr name="TextBox 14" id="14"/>
          <p:cNvSpPr txBox="true"/>
          <p:nvPr/>
        </p:nvSpPr>
        <p:spPr>
          <a:xfrm rot="0">
            <a:off x="1028700" y="1019175"/>
            <a:ext cx="16230600" cy="1066800"/>
          </a:xfrm>
          <a:prstGeom prst="rect">
            <a:avLst/>
          </a:prstGeom>
        </p:spPr>
        <p:txBody>
          <a:bodyPr anchor="t" rtlCol="false" tIns="0" lIns="0" bIns="0" rIns="0">
            <a:spAutoFit/>
          </a:bodyPr>
          <a:lstStyle/>
          <a:p>
            <a:pPr algn="ctr">
              <a:lnSpc>
                <a:spcPts val="8400"/>
              </a:lnSpc>
            </a:pPr>
            <a:r>
              <a:rPr lang="en-US" sz="7000" b="true">
                <a:solidFill>
                  <a:srgbClr val="FFFFFF"/>
                </a:solidFill>
                <a:latin typeface="DM Sans Bold"/>
                <a:ea typeface="DM Sans Bold"/>
                <a:cs typeface="DM Sans Bold"/>
                <a:sym typeface="DM Sans Bold"/>
              </a:rPr>
              <a:t>Market plan</a:t>
            </a:r>
          </a:p>
        </p:txBody>
      </p:sp>
      <p:sp>
        <p:nvSpPr>
          <p:cNvPr name="TextBox 15" id="15"/>
          <p:cNvSpPr txBox="true"/>
          <p:nvPr/>
        </p:nvSpPr>
        <p:spPr>
          <a:xfrm rot="0">
            <a:off x="1028700" y="2114550"/>
            <a:ext cx="16199282" cy="7143750"/>
          </a:xfrm>
          <a:prstGeom prst="rect">
            <a:avLst/>
          </a:prstGeom>
        </p:spPr>
        <p:txBody>
          <a:bodyPr anchor="t" rtlCol="false" tIns="0" lIns="0" bIns="0" rIns="0">
            <a:spAutoFit/>
          </a:bodyPr>
          <a:lstStyle/>
          <a:p>
            <a:pPr algn="l">
              <a:lnSpc>
                <a:spcPts val="6300"/>
              </a:lnSpc>
            </a:pPr>
            <a:r>
              <a:rPr lang="en-US" sz="3500">
                <a:solidFill>
                  <a:srgbClr val="FFFFFF"/>
                </a:solidFill>
                <a:latin typeface="DM Sans"/>
                <a:ea typeface="DM Sans"/>
                <a:cs typeface="DM Sans"/>
                <a:sym typeface="DM Sans"/>
              </a:rPr>
              <a:t>    No</a:t>
            </a:r>
            <a:r>
              <a:rPr lang="en-US" sz="3500">
                <a:solidFill>
                  <a:srgbClr val="FFFFFF"/>
                </a:solidFill>
                <a:latin typeface="DM Sans"/>
                <a:ea typeface="DM Sans"/>
                <a:cs typeface="DM Sans"/>
                <a:sym typeface="DM Sans"/>
              </a:rPr>
              <a:t>tre stratégie marketing repose sur des partenariats avec de grandes salles d’escalade comme Climb Up ou Arkose pour toucher directement les grimpeurs. L’application pourra être mise en avant dans les salles via affiches, QR codes et événements.</a:t>
            </a:r>
          </a:p>
          <a:p>
            <a:pPr algn="l">
              <a:lnSpc>
                <a:spcPts val="6300"/>
              </a:lnSpc>
            </a:pPr>
            <a:r>
              <a:rPr lang="en-US" sz="3500">
                <a:solidFill>
                  <a:srgbClr val="FFFFFF"/>
                </a:solidFill>
                <a:latin typeface="DM Sans"/>
                <a:ea typeface="DM Sans"/>
                <a:cs typeface="DM Sans"/>
                <a:sym typeface="DM Sans"/>
              </a:rPr>
              <a:t>    Nous utiliserons aussi les réseaux sociaux (Instagram, TikTok, YouTube) avec des vidéos d’analyse de grimpe et des conseils techniques. Des collaborations avec des grimpeurs et créateurs de contenu permettront d’augmenter la visibilité. L’objectif est de créer une communauté engagée autour de la progression en escalade.</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aphicFrame>
        <p:nvGraphicFramePr>
          <p:cNvPr name="Object 8" id="8"/>
          <p:cNvGraphicFramePr/>
          <p:nvPr/>
        </p:nvGraphicFramePr>
        <p:xfrm>
          <a:off x="3616806" y="2594931"/>
          <a:ext cx="7543800" cy="3771900"/>
        </p:xfrm>
        <a:graphic>
          <a:graphicData uri="http://schemas.openxmlformats.org/presentationml/2006/ole">
            <p:oleObj imgW="9042400" imgH="52705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9" id="9"/>
          <p:cNvSpPr txBox="true"/>
          <p:nvPr/>
        </p:nvSpPr>
        <p:spPr>
          <a:xfrm rot="0">
            <a:off x="1028700" y="1019175"/>
            <a:ext cx="16230600" cy="1219200"/>
          </a:xfrm>
          <a:prstGeom prst="rect">
            <a:avLst/>
          </a:prstGeom>
        </p:spPr>
        <p:txBody>
          <a:bodyPr anchor="t" rtlCol="false" tIns="0" lIns="0" bIns="0" rIns="0">
            <a:spAutoFit/>
          </a:bodyPr>
          <a:lstStyle/>
          <a:p>
            <a:pPr algn="ctr">
              <a:lnSpc>
                <a:spcPts val="9600"/>
              </a:lnSpc>
            </a:pPr>
            <a:r>
              <a:rPr lang="en-US" sz="8000" b="true">
                <a:solidFill>
                  <a:srgbClr val="FFFFFF"/>
                </a:solidFill>
                <a:latin typeface="DM Sans Bold"/>
                <a:ea typeface="DM Sans Bold"/>
                <a:cs typeface="DM Sans Bold"/>
                <a:sym typeface="DM Sans Bold"/>
              </a:rPr>
              <a:t>Notre offre</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pSp>
        <p:nvGrpSpPr>
          <p:cNvPr name="Group 8" id="8"/>
          <p:cNvGrpSpPr/>
          <p:nvPr/>
        </p:nvGrpSpPr>
        <p:grpSpPr>
          <a:xfrm rot="0">
            <a:off x="2679116" y="6689522"/>
            <a:ext cx="4324" cy="1438"/>
            <a:chOff x="0" y="0"/>
            <a:chExt cx="5766" cy="1918"/>
          </a:xfrm>
        </p:grpSpPr>
        <p:sp>
          <p:nvSpPr>
            <p:cNvPr name="Freeform 9" id="9"/>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0" id="10"/>
          <p:cNvGrpSpPr/>
          <p:nvPr/>
        </p:nvGrpSpPr>
        <p:grpSpPr>
          <a:xfrm rot="0">
            <a:off x="15089038" y="7070398"/>
            <a:ext cx="43920" cy="12964"/>
            <a:chOff x="0" y="0"/>
            <a:chExt cx="58560" cy="17285"/>
          </a:xfrm>
        </p:grpSpPr>
        <p:sp>
          <p:nvSpPr>
            <p:cNvPr name="Freeform 11" id="11"/>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2" id="12"/>
          <p:cNvGrpSpPr/>
          <p:nvPr/>
        </p:nvGrpSpPr>
        <p:grpSpPr>
          <a:xfrm rot="0">
            <a:off x="15135120" y="7083362"/>
            <a:ext cx="8639" cy="3600"/>
            <a:chOff x="0" y="0"/>
            <a:chExt cx="11519" cy="4801"/>
          </a:xfrm>
        </p:grpSpPr>
        <p:sp>
          <p:nvSpPr>
            <p:cNvPr name="Freeform 13" id="13"/>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grpSp>
        <p:nvGrpSpPr>
          <p:cNvPr name="Group 14" id="14"/>
          <p:cNvGrpSpPr/>
          <p:nvPr/>
        </p:nvGrpSpPr>
        <p:grpSpPr>
          <a:xfrm rot="0">
            <a:off x="1028700" y="2668675"/>
            <a:ext cx="4052831" cy="6589625"/>
            <a:chOff x="0" y="0"/>
            <a:chExt cx="1067412" cy="1735539"/>
          </a:xfrm>
        </p:grpSpPr>
        <p:sp>
          <p:nvSpPr>
            <p:cNvPr name="Freeform 15" id="15"/>
            <p:cNvSpPr/>
            <p:nvPr/>
          </p:nvSpPr>
          <p:spPr>
            <a:xfrm flipH="false" flipV="false" rot="0">
              <a:off x="0" y="0"/>
              <a:ext cx="1067412" cy="1735539"/>
            </a:xfrm>
            <a:custGeom>
              <a:avLst/>
              <a:gdLst/>
              <a:ahLst/>
              <a:cxnLst/>
              <a:rect r="r" b="b" t="t" l="l"/>
              <a:pathLst>
                <a:path h="1735539" w="1067412">
                  <a:moveTo>
                    <a:pt x="97423" y="0"/>
                  </a:moveTo>
                  <a:lnTo>
                    <a:pt x="969990" y="0"/>
                  </a:lnTo>
                  <a:cubicBezTo>
                    <a:pt x="1023795" y="0"/>
                    <a:pt x="1067412" y="43618"/>
                    <a:pt x="1067412" y="97423"/>
                  </a:cubicBezTo>
                  <a:lnTo>
                    <a:pt x="1067412" y="1638116"/>
                  </a:lnTo>
                  <a:cubicBezTo>
                    <a:pt x="1067412" y="1663954"/>
                    <a:pt x="1057148" y="1688734"/>
                    <a:pt x="1038878" y="1707005"/>
                  </a:cubicBezTo>
                  <a:cubicBezTo>
                    <a:pt x="1020607" y="1725275"/>
                    <a:pt x="995828" y="1735539"/>
                    <a:pt x="969990" y="1735539"/>
                  </a:cubicBezTo>
                  <a:lnTo>
                    <a:pt x="97423" y="1735539"/>
                  </a:lnTo>
                  <a:cubicBezTo>
                    <a:pt x="71585" y="1735539"/>
                    <a:pt x="46805" y="1725275"/>
                    <a:pt x="28534" y="1707005"/>
                  </a:cubicBezTo>
                  <a:cubicBezTo>
                    <a:pt x="10264" y="1688734"/>
                    <a:pt x="0" y="1663954"/>
                    <a:pt x="0" y="1638116"/>
                  </a:cubicBezTo>
                  <a:lnTo>
                    <a:pt x="0" y="97423"/>
                  </a:lnTo>
                  <a:cubicBezTo>
                    <a:pt x="0" y="71585"/>
                    <a:pt x="10264" y="46805"/>
                    <a:pt x="28534" y="28534"/>
                  </a:cubicBezTo>
                  <a:cubicBezTo>
                    <a:pt x="46805" y="10264"/>
                    <a:pt x="71585" y="0"/>
                    <a:pt x="97423" y="0"/>
                  </a:cubicBezTo>
                  <a:close/>
                </a:path>
              </a:pathLst>
            </a:custGeom>
            <a:solidFill>
              <a:srgbClr val="0F2A29"/>
            </a:solidFill>
          </p:spPr>
        </p:sp>
        <p:sp>
          <p:nvSpPr>
            <p:cNvPr name="TextBox 16" id="16"/>
            <p:cNvSpPr txBox="true"/>
            <p:nvPr/>
          </p:nvSpPr>
          <p:spPr>
            <a:xfrm>
              <a:off x="0" y="-38100"/>
              <a:ext cx="1067412" cy="1773639"/>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7117585" y="2668675"/>
            <a:ext cx="4052831" cy="6589625"/>
            <a:chOff x="0" y="0"/>
            <a:chExt cx="1067412" cy="1735539"/>
          </a:xfrm>
        </p:grpSpPr>
        <p:sp>
          <p:nvSpPr>
            <p:cNvPr name="Freeform 18" id="18"/>
            <p:cNvSpPr/>
            <p:nvPr/>
          </p:nvSpPr>
          <p:spPr>
            <a:xfrm flipH="false" flipV="false" rot="0">
              <a:off x="0" y="0"/>
              <a:ext cx="1067412" cy="1735539"/>
            </a:xfrm>
            <a:custGeom>
              <a:avLst/>
              <a:gdLst/>
              <a:ahLst/>
              <a:cxnLst/>
              <a:rect r="r" b="b" t="t" l="l"/>
              <a:pathLst>
                <a:path h="1735539" w="1067412">
                  <a:moveTo>
                    <a:pt x="97423" y="0"/>
                  </a:moveTo>
                  <a:lnTo>
                    <a:pt x="969990" y="0"/>
                  </a:lnTo>
                  <a:cubicBezTo>
                    <a:pt x="1023795" y="0"/>
                    <a:pt x="1067412" y="43618"/>
                    <a:pt x="1067412" y="97423"/>
                  </a:cubicBezTo>
                  <a:lnTo>
                    <a:pt x="1067412" y="1638116"/>
                  </a:lnTo>
                  <a:cubicBezTo>
                    <a:pt x="1067412" y="1663954"/>
                    <a:pt x="1057148" y="1688734"/>
                    <a:pt x="1038878" y="1707005"/>
                  </a:cubicBezTo>
                  <a:cubicBezTo>
                    <a:pt x="1020607" y="1725275"/>
                    <a:pt x="995828" y="1735539"/>
                    <a:pt x="969990" y="1735539"/>
                  </a:cubicBezTo>
                  <a:lnTo>
                    <a:pt x="97423" y="1735539"/>
                  </a:lnTo>
                  <a:cubicBezTo>
                    <a:pt x="71585" y="1735539"/>
                    <a:pt x="46805" y="1725275"/>
                    <a:pt x="28534" y="1707005"/>
                  </a:cubicBezTo>
                  <a:cubicBezTo>
                    <a:pt x="10264" y="1688734"/>
                    <a:pt x="0" y="1663954"/>
                    <a:pt x="0" y="1638116"/>
                  </a:cubicBezTo>
                  <a:lnTo>
                    <a:pt x="0" y="97423"/>
                  </a:lnTo>
                  <a:cubicBezTo>
                    <a:pt x="0" y="71585"/>
                    <a:pt x="10264" y="46805"/>
                    <a:pt x="28534" y="28534"/>
                  </a:cubicBezTo>
                  <a:cubicBezTo>
                    <a:pt x="46805" y="10264"/>
                    <a:pt x="71585" y="0"/>
                    <a:pt x="97423" y="0"/>
                  </a:cubicBezTo>
                  <a:close/>
                </a:path>
              </a:pathLst>
            </a:custGeom>
            <a:solidFill>
              <a:srgbClr val="016463"/>
            </a:solidFill>
            <a:ln w="38100" cap="rnd">
              <a:solidFill>
                <a:srgbClr val="0F2A29"/>
              </a:solidFill>
              <a:prstDash val="solid"/>
              <a:round/>
            </a:ln>
          </p:spPr>
        </p:sp>
        <p:sp>
          <p:nvSpPr>
            <p:cNvPr name="TextBox 19" id="19"/>
            <p:cNvSpPr txBox="true"/>
            <p:nvPr/>
          </p:nvSpPr>
          <p:spPr>
            <a:xfrm>
              <a:off x="0" y="-38100"/>
              <a:ext cx="1067412" cy="1773639"/>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3117344" y="2668675"/>
            <a:ext cx="4052831" cy="6589625"/>
            <a:chOff x="0" y="0"/>
            <a:chExt cx="1067412" cy="1735539"/>
          </a:xfrm>
        </p:grpSpPr>
        <p:sp>
          <p:nvSpPr>
            <p:cNvPr name="Freeform 21" id="21"/>
            <p:cNvSpPr/>
            <p:nvPr/>
          </p:nvSpPr>
          <p:spPr>
            <a:xfrm flipH="false" flipV="false" rot="0">
              <a:off x="0" y="0"/>
              <a:ext cx="1067412" cy="1735539"/>
            </a:xfrm>
            <a:custGeom>
              <a:avLst/>
              <a:gdLst/>
              <a:ahLst/>
              <a:cxnLst/>
              <a:rect r="r" b="b" t="t" l="l"/>
              <a:pathLst>
                <a:path h="1735539" w="1067412">
                  <a:moveTo>
                    <a:pt x="97423" y="0"/>
                  </a:moveTo>
                  <a:lnTo>
                    <a:pt x="969990" y="0"/>
                  </a:lnTo>
                  <a:cubicBezTo>
                    <a:pt x="1023795" y="0"/>
                    <a:pt x="1067412" y="43618"/>
                    <a:pt x="1067412" y="97423"/>
                  </a:cubicBezTo>
                  <a:lnTo>
                    <a:pt x="1067412" y="1638116"/>
                  </a:lnTo>
                  <a:cubicBezTo>
                    <a:pt x="1067412" y="1663954"/>
                    <a:pt x="1057148" y="1688734"/>
                    <a:pt x="1038878" y="1707005"/>
                  </a:cubicBezTo>
                  <a:cubicBezTo>
                    <a:pt x="1020607" y="1725275"/>
                    <a:pt x="995828" y="1735539"/>
                    <a:pt x="969990" y="1735539"/>
                  </a:cubicBezTo>
                  <a:lnTo>
                    <a:pt x="97423" y="1735539"/>
                  </a:lnTo>
                  <a:cubicBezTo>
                    <a:pt x="71585" y="1735539"/>
                    <a:pt x="46805" y="1725275"/>
                    <a:pt x="28534" y="1707005"/>
                  </a:cubicBezTo>
                  <a:cubicBezTo>
                    <a:pt x="10264" y="1688734"/>
                    <a:pt x="0" y="1663954"/>
                    <a:pt x="0" y="1638116"/>
                  </a:cubicBezTo>
                  <a:lnTo>
                    <a:pt x="0" y="97423"/>
                  </a:lnTo>
                  <a:cubicBezTo>
                    <a:pt x="0" y="71585"/>
                    <a:pt x="10264" y="46805"/>
                    <a:pt x="28534" y="28534"/>
                  </a:cubicBezTo>
                  <a:cubicBezTo>
                    <a:pt x="46805" y="10264"/>
                    <a:pt x="71585" y="0"/>
                    <a:pt x="97423" y="0"/>
                  </a:cubicBezTo>
                  <a:close/>
                </a:path>
              </a:pathLst>
            </a:custGeom>
            <a:solidFill>
              <a:srgbClr val="0F2A29"/>
            </a:solidFill>
          </p:spPr>
        </p:sp>
        <p:sp>
          <p:nvSpPr>
            <p:cNvPr name="TextBox 22" id="22"/>
            <p:cNvSpPr txBox="true"/>
            <p:nvPr/>
          </p:nvSpPr>
          <p:spPr>
            <a:xfrm>
              <a:off x="0" y="-38100"/>
              <a:ext cx="1067412" cy="1773639"/>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1028700" y="1028700"/>
            <a:ext cx="16230600" cy="1057275"/>
          </a:xfrm>
          <a:prstGeom prst="rect">
            <a:avLst/>
          </a:prstGeom>
        </p:spPr>
        <p:txBody>
          <a:bodyPr anchor="t" rtlCol="false" tIns="0" lIns="0" bIns="0" rIns="0">
            <a:spAutoFit/>
          </a:bodyPr>
          <a:lstStyle/>
          <a:p>
            <a:pPr algn="ctr">
              <a:lnSpc>
                <a:spcPts val="8399"/>
              </a:lnSpc>
            </a:pPr>
            <a:r>
              <a:rPr lang="en-US" sz="6999" b="true">
                <a:solidFill>
                  <a:srgbClr val="FFFFFF"/>
                </a:solidFill>
                <a:latin typeface="DM Sans Bold"/>
                <a:ea typeface="DM Sans Bold"/>
                <a:cs typeface="DM Sans Bold"/>
                <a:sym typeface="DM Sans Bold"/>
              </a:rPr>
              <a:t>Analyse de la compétition</a:t>
            </a:r>
          </a:p>
        </p:txBody>
      </p:sp>
      <p:sp>
        <p:nvSpPr>
          <p:cNvPr name="TextBox 24" id="24"/>
          <p:cNvSpPr txBox="true"/>
          <p:nvPr/>
        </p:nvSpPr>
        <p:spPr>
          <a:xfrm rot="0">
            <a:off x="1028700" y="2851633"/>
            <a:ext cx="4052831"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DM Sans Bold"/>
                <a:ea typeface="DM Sans Bold"/>
                <a:cs typeface="DM Sans Bold"/>
                <a:sym typeface="DM Sans Bold"/>
              </a:rPr>
              <a:t>Coaching Privé</a:t>
            </a:r>
          </a:p>
        </p:txBody>
      </p:sp>
      <p:sp>
        <p:nvSpPr>
          <p:cNvPr name="TextBox 25" id="25"/>
          <p:cNvSpPr txBox="true"/>
          <p:nvPr/>
        </p:nvSpPr>
        <p:spPr>
          <a:xfrm rot="0">
            <a:off x="7126943" y="2851633"/>
            <a:ext cx="4043473"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DM Sans Bold"/>
                <a:ea typeface="DM Sans Bold"/>
                <a:cs typeface="DM Sans Bold"/>
                <a:sym typeface="DM Sans Bold"/>
              </a:rPr>
              <a:t>Ascension</a:t>
            </a:r>
          </a:p>
        </p:txBody>
      </p:sp>
      <p:sp>
        <p:nvSpPr>
          <p:cNvPr name="TextBox 26" id="26"/>
          <p:cNvSpPr txBox="true"/>
          <p:nvPr/>
        </p:nvSpPr>
        <p:spPr>
          <a:xfrm rot="0">
            <a:off x="13117344" y="2851633"/>
            <a:ext cx="4141956"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DM Sans Bold"/>
                <a:ea typeface="DM Sans Bold"/>
                <a:cs typeface="DM Sans Bold"/>
                <a:sym typeface="DM Sans Bold"/>
              </a:rPr>
              <a:t>Crimpd</a:t>
            </a:r>
          </a:p>
        </p:txBody>
      </p:sp>
      <p:sp>
        <p:nvSpPr>
          <p:cNvPr name="TextBox 27" id="27"/>
          <p:cNvSpPr txBox="true"/>
          <p:nvPr/>
        </p:nvSpPr>
        <p:spPr>
          <a:xfrm rot="0">
            <a:off x="1038058" y="3613633"/>
            <a:ext cx="4043473" cy="54959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Analyse du mouvement</a:t>
            </a:r>
          </a:p>
          <a:p>
            <a:pPr algn="ctr">
              <a:lnSpc>
                <a:spcPts val="2400"/>
              </a:lnSpc>
              <a:spcBef>
                <a:spcPct val="0"/>
              </a:spcBef>
            </a:pPr>
          </a:p>
          <a:p>
            <a:pPr algn="ctr">
              <a:lnSpc>
                <a:spcPts val="2400"/>
              </a:lnSpc>
              <a:spcBef>
                <a:spcPct val="0"/>
              </a:spcBef>
            </a:pPr>
            <a:r>
              <a:rPr lang="en-US" sz="2000">
                <a:solidFill>
                  <a:srgbClr val="FFFFFF"/>
                </a:solidFill>
                <a:latin typeface="DM Sans"/>
                <a:ea typeface="DM Sans"/>
                <a:cs typeface="DM Sans"/>
                <a:sym typeface="DM Sans"/>
              </a:rPr>
              <a:t>Accompagnement individualisé</a:t>
            </a:r>
          </a:p>
          <a:p>
            <a:pPr algn="ctr">
              <a:lnSpc>
                <a:spcPts val="2400"/>
              </a:lnSpc>
              <a:spcBef>
                <a:spcPct val="0"/>
              </a:spcBef>
            </a:pPr>
          </a:p>
          <a:p>
            <a:pPr algn="ctr">
              <a:lnSpc>
                <a:spcPts val="2400"/>
              </a:lnSpc>
              <a:spcBef>
                <a:spcPct val="0"/>
              </a:spcBef>
            </a:pPr>
            <a:r>
              <a:rPr lang="en-US" sz="2000">
                <a:solidFill>
                  <a:srgbClr val="FFFFFF"/>
                </a:solidFill>
                <a:latin typeface="DM Sans"/>
                <a:ea typeface="DM Sans"/>
                <a:cs typeface="DM Sans"/>
                <a:sym typeface="DM Sans"/>
              </a:rPr>
              <a:t>Accessibilité limitée et coûteuse</a:t>
            </a:r>
          </a:p>
          <a:p>
            <a:pPr algn="ctr">
              <a:lnSpc>
                <a:spcPts val="2400"/>
              </a:lnSpc>
              <a:spcBef>
                <a:spcPct val="0"/>
              </a:spcBef>
            </a:pPr>
          </a:p>
          <a:p>
            <a:pPr algn="ctr">
              <a:lnSpc>
                <a:spcPts val="2400"/>
              </a:lnSpc>
              <a:spcBef>
                <a:spcPct val="0"/>
              </a:spcBef>
            </a:pPr>
            <a:r>
              <a:rPr lang="en-US" sz="2000">
                <a:solidFill>
                  <a:srgbClr val="FFFFFF"/>
                </a:solidFill>
                <a:latin typeface="DM Sans"/>
                <a:ea typeface="DM Sans"/>
                <a:cs typeface="DM Sans"/>
                <a:sym typeface="DM Sans"/>
              </a:rPr>
              <a:t>Progression continue</a:t>
            </a: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r>
              <a:rPr lang="en-US" sz="2000">
                <a:solidFill>
                  <a:srgbClr val="FFFFFF"/>
                </a:solidFill>
                <a:latin typeface="DM Sans"/>
                <a:ea typeface="DM Sans"/>
                <a:cs typeface="DM Sans"/>
                <a:sym typeface="DM Sans"/>
              </a:rPr>
              <a:t>~50€ / heure</a:t>
            </a:r>
          </a:p>
        </p:txBody>
      </p:sp>
      <p:sp>
        <p:nvSpPr>
          <p:cNvPr name="TextBox 28" id="28"/>
          <p:cNvSpPr txBox="true"/>
          <p:nvPr/>
        </p:nvSpPr>
        <p:spPr>
          <a:xfrm rot="0">
            <a:off x="7117585" y="3613633"/>
            <a:ext cx="4043473" cy="54959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Analyse du mouvement</a:t>
            </a:r>
          </a:p>
          <a:p>
            <a:pPr algn="ctr">
              <a:lnSpc>
                <a:spcPts val="2400"/>
              </a:lnSpc>
              <a:spcBef>
                <a:spcPct val="0"/>
              </a:spcBef>
            </a:pPr>
          </a:p>
          <a:p>
            <a:pPr algn="ctr">
              <a:lnSpc>
                <a:spcPts val="2400"/>
              </a:lnSpc>
              <a:spcBef>
                <a:spcPct val="0"/>
              </a:spcBef>
            </a:pPr>
            <a:r>
              <a:rPr lang="en-US" sz="2000">
                <a:solidFill>
                  <a:srgbClr val="FFFFFF"/>
                </a:solidFill>
                <a:latin typeface="DM Sans"/>
                <a:ea typeface="DM Sans"/>
                <a:cs typeface="DM Sans"/>
                <a:sym typeface="DM Sans"/>
              </a:rPr>
              <a:t>Mode Fantome</a:t>
            </a:r>
          </a:p>
          <a:p>
            <a:pPr algn="ctr">
              <a:lnSpc>
                <a:spcPts val="2400"/>
              </a:lnSpc>
              <a:spcBef>
                <a:spcPct val="0"/>
              </a:spcBef>
            </a:pPr>
          </a:p>
          <a:p>
            <a:pPr algn="ctr">
              <a:lnSpc>
                <a:spcPts val="2400"/>
              </a:lnSpc>
              <a:spcBef>
                <a:spcPct val="0"/>
              </a:spcBef>
            </a:pPr>
            <a:r>
              <a:rPr lang="en-US" sz="2000">
                <a:solidFill>
                  <a:srgbClr val="FFFFFF"/>
                </a:solidFill>
                <a:latin typeface="DM Sans"/>
                <a:ea typeface="DM Sans"/>
                <a:cs typeface="DM Sans"/>
                <a:sym typeface="DM Sans"/>
              </a:rPr>
              <a:t>Reconnaissance de prises automatique</a:t>
            </a:r>
          </a:p>
          <a:p>
            <a:pPr algn="ctr">
              <a:lnSpc>
                <a:spcPts val="2400"/>
              </a:lnSpc>
              <a:spcBef>
                <a:spcPct val="0"/>
              </a:spcBef>
            </a:pPr>
          </a:p>
          <a:p>
            <a:pPr algn="ctr">
              <a:lnSpc>
                <a:spcPts val="2400"/>
              </a:lnSpc>
              <a:spcBef>
                <a:spcPct val="0"/>
              </a:spcBef>
            </a:pPr>
            <a:r>
              <a:rPr lang="en-US" sz="2000">
                <a:solidFill>
                  <a:srgbClr val="FFFFFF"/>
                </a:solidFill>
                <a:latin typeface="DM Sans"/>
                <a:ea typeface="DM Sans"/>
                <a:cs typeface="DM Sans"/>
                <a:sym typeface="DM Sans"/>
              </a:rPr>
              <a:t>Génération de routines</a:t>
            </a:r>
          </a:p>
          <a:p>
            <a:pPr algn="ctr">
              <a:lnSpc>
                <a:spcPts val="2400"/>
              </a:lnSpc>
              <a:spcBef>
                <a:spcPct val="0"/>
              </a:spcBef>
            </a:pPr>
            <a:r>
              <a:rPr lang="en-US" sz="2000">
                <a:solidFill>
                  <a:srgbClr val="FFFFFF"/>
                </a:solidFill>
                <a:latin typeface="DM Sans"/>
                <a:ea typeface="DM Sans"/>
                <a:cs typeface="DM Sans"/>
                <a:sym typeface="DM Sans"/>
              </a:rPr>
              <a:t>basée sur la data</a:t>
            </a:r>
          </a:p>
          <a:p>
            <a:pPr algn="ctr">
              <a:lnSpc>
                <a:spcPts val="2400"/>
              </a:lnSpc>
              <a:spcBef>
                <a:spcPct val="0"/>
              </a:spcBef>
            </a:pPr>
          </a:p>
          <a:p>
            <a:pPr algn="ctr">
              <a:lnSpc>
                <a:spcPts val="2400"/>
              </a:lnSpc>
              <a:spcBef>
                <a:spcPct val="0"/>
              </a:spcBef>
            </a:pPr>
            <a:r>
              <a:rPr lang="en-US" sz="2000">
                <a:solidFill>
                  <a:srgbClr val="FFFFFF"/>
                </a:solidFill>
                <a:latin typeface="DM Sans"/>
                <a:ea typeface="DM Sans"/>
                <a:cs typeface="DM Sans"/>
                <a:sym typeface="DM Sans"/>
              </a:rPr>
              <a:t>24h/24 &amp; 7j/7</a:t>
            </a: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p>
          <a:p>
            <a:pPr algn="ctr">
              <a:lnSpc>
                <a:spcPts val="2400"/>
              </a:lnSpc>
              <a:spcBef>
                <a:spcPct val="0"/>
              </a:spcBef>
            </a:pPr>
            <a:r>
              <a:rPr lang="en-US" sz="2000">
                <a:solidFill>
                  <a:srgbClr val="FFFFFF"/>
                </a:solidFill>
                <a:latin typeface="DM Sans"/>
                <a:ea typeface="DM Sans"/>
                <a:cs typeface="DM Sans"/>
                <a:sym typeface="DM Sans"/>
              </a:rPr>
              <a:t>Gratuit ou 15€/mois</a:t>
            </a:r>
          </a:p>
        </p:txBody>
      </p:sp>
      <p:sp>
        <p:nvSpPr>
          <p:cNvPr name="TextBox 29" id="29"/>
          <p:cNvSpPr txBox="true"/>
          <p:nvPr/>
        </p:nvSpPr>
        <p:spPr>
          <a:xfrm rot="0">
            <a:off x="13113384" y="3613633"/>
            <a:ext cx="4043473" cy="5495925"/>
          </a:xfrm>
          <a:prstGeom prst="rect">
            <a:avLst/>
          </a:prstGeom>
        </p:spPr>
        <p:txBody>
          <a:bodyPr anchor="t" rtlCol="false" tIns="0" lIns="0" bIns="0" rIns="0">
            <a:spAutoFit/>
          </a:bodyPr>
          <a:lstStyle/>
          <a:p>
            <a:pPr algn="ctr">
              <a:lnSpc>
                <a:spcPts val="2400"/>
              </a:lnSpc>
            </a:pPr>
            <a:r>
              <a:rPr lang="en-US" sz="2000">
                <a:solidFill>
                  <a:srgbClr val="FFFFFF"/>
                </a:solidFill>
                <a:latin typeface="DM Sans"/>
                <a:ea typeface="DM Sans"/>
                <a:cs typeface="DM Sans"/>
                <a:sym typeface="DM Sans"/>
              </a:rPr>
              <a:t>Pas d’analyse</a:t>
            </a:r>
          </a:p>
          <a:p>
            <a:pPr algn="ctr">
              <a:lnSpc>
                <a:spcPts val="2400"/>
              </a:lnSpc>
            </a:pPr>
          </a:p>
          <a:p>
            <a:pPr algn="ctr">
              <a:lnSpc>
                <a:spcPts val="2400"/>
              </a:lnSpc>
            </a:pPr>
            <a:r>
              <a:rPr lang="en-US" sz="2000">
                <a:solidFill>
                  <a:srgbClr val="FFFFFF"/>
                </a:solidFill>
                <a:latin typeface="DM Sans"/>
                <a:ea typeface="DM Sans"/>
                <a:cs typeface="DM Sans"/>
                <a:sym typeface="DM Sans"/>
              </a:rPr>
              <a:t>Génération de routines statiques</a:t>
            </a:r>
          </a:p>
          <a:p>
            <a:pPr algn="ctr">
              <a:lnSpc>
                <a:spcPts val="2400"/>
              </a:lnSpc>
            </a:pPr>
          </a:p>
          <a:p>
            <a:pPr algn="ctr">
              <a:lnSpc>
                <a:spcPts val="2400"/>
              </a:lnSpc>
            </a:pPr>
            <a:r>
              <a:rPr lang="en-US" sz="2000">
                <a:solidFill>
                  <a:srgbClr val="FFFFFF"/>
                </a:solidFill>
                <a:latin typeface="DM Sans"/>
                <a:ea typeface="DM Sans"/>
                <a:cs typeface="DM Sans"/>
                <a:sym typeface="DM Sans"/>
              </a:rPr>
              <a:t>Forte communauté</a:t>
            </a:r>
          </a:p>
          <a:p>
            <a:pPr algn="ctr">
              <a:lnSpc>
                <a:spcPts val="2400"/>
              </a:lnSpc>
            </a:pPr>
          </a:p>
          <a:p>
            <a:pPr algn="ctr">
              <a:lnSpc>
                <a:spcPts val="2400"/>
              </a:lnSpc>
            </a:pPr>
            <a:r>
              <a:rPr lang="en-US" sz="2000">
                <a:solidFill>
                  <a:srgbClr val="FFFFFF"/>
                </a:solidFill>
                <a:latin typeface="DM Sans"/>
                <a:ea typeface="DM Sans"/>
                <a:cs typeface="DM Sans"/>
                <a:sym typeface="DM Sans"/>
              </a:rPr>
              <a:t>24h/24 &amp; 7j/7</a:t>
            </a:r>
          </a:p>
          <a:p>
            <a:pPr algn="ctr">
              <a:lnSpc>
                <a:spcPts val="2400"/>
              </a:lnSpc>
            </a:pPr>
          </a:p>
          <a:p>
            <a:pPr algn="ctr">
              <a:lnSpc>
                <a:spcPts val="2400"/>
              </a:lnSpc>
            </a:pPr>
          </a:p>
          <a:p>
            <a:pPr algn="ctr">
              <a:lnSpc>
                <a:spcPts val="2400"/>
              </a:lnSpc>
            </a:pPr>
          </a:p>
          <a:p>
            <a:pPr algn="ctr">
              <a:lnSpc>
                <a:spcPts val="2400"/>
              </a:lnSpc>
            </a:pPr>
          </a:p>
          <a:p>
            <a:pPr algn="ctr">
              <a:lnSpc>
                <a:spcPts val="2400"/>
              </a:lnSpc>
            </a:pPr>
          </a:p>
          <a:p>
            <a:pPr algn="ctr">
              <a:lnSpc>
                <a:spcPts val="2400"/>
              </a:lnSpc>
            </a:pPr>
          </a:p>
          <a:p>
            <a:pPr algn="ctr">
              <a:lnSpc>
                <a:spcPts val="2400"/>
              </a:lnSpc>
            </a:pPr>
          </a:p>
          <a:p>
            <a:pPr algn="ctr">
              <a:lnSpc>
                <a:spcPts val="2400"/>
              </a:lnSpc>
            </a:pPr>
          </a:p>
          <a:p>
            <a:pPr algn="ctr">
              <a:lnSpc>
                <a:spcPts val="2400"/>
              </a:lnSpc>
            </a:pPr>
          </a:p>
          <a:p>
            <a:pPr algn="ctr">
              <a:lnSpc>
                <a:spcPts val="2400"/>
              </a:lnSpc>
            </a:pPr>
          </a:p>
          <a:p>
            <a:pPr algn="ctr">
              <a:lnSpc>
                <a:spcPts val="2400"/>
              </a:lnSpc>
              <a:spcBef>
                <a:spcPct val="0"/>
              </a:spcBef>
            </a:pPr>
            <a:r>
              <a:rPr lang="en-US" sz="2000">
                <a:solidFill>
                  <a:srgbClr val="FFFFFF"/>
                </a:solidFill>
                <a:latin typeface="DM Sans"/>
                <a:ea typeface="DM Sans"/>
                <a:cs typeface="DM Sans"/>
                <a:sym typeface="DM Sans"/>
              </a:rPr>
              <a:t>Gratuit ou 13€/mois</a:t>
            </a:r>
          </a:p>
        </p:txBody>
      </p:sp>
      <p:sp>
        <p:nvSpPr>
          <p:cNvPr name="TextBox 30" id="30"/>
          <p:cNvSpPr txBox="true"/>
          <p:nvPr/>
        </p:nvSpPr>
        <p:spPr>
          <a:xfrm rot="0">
            <a:off x="1033379" y="9439132"/>
            <a:ext cx="16230600" cy="619125"/>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DM Sans"/>
                <a:ea typeface="DM Sans"/>
                <a:cs typeface="DM Sans"/>
                <a:sym typeface="DM Sans"/>
              </a:rPr>
              <a:t>Contrairement aux concurrents qui utilisent des bases de données de voies pré-remplies par les salles, Ascension est agnostique du lieu : l'IA analyse n'importe quel mur, n'importe où, ce qui est un avantage technique majeur pour l'adoption globale par la communauté.</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F2A29"/>
        </a:solidFill>
      </p:bgPr>
    </p:bg>
    <p:spTree>
      <p:nvGrpSpPr>
        <p:cNvPr id="1" name=""/>
        <p:cNvGrpSpPr/>
        <p:nvPr/>
      </p:nvGrpSpPr>
      <p:grpSpPr>
        <a:xfrm>
          <a:off x="0" y="0"/>
          <a:ext cx="0" cy="0"/>
          <a:chOff x="0" y="0"/>
          <a:chExt cx="0" cy="0"/>
        </a:xfrm>
      </p:grpSpPr>
      <p:grpSp>
        <p:nvGrpSpPr>
          <p:cNvPr name="Group 2" id="2"/>
          <p:cNvGrpSpPr/>
          <p:nvPr/>
        </p:nvGrpSpPr>
        <p:grpSpPr>
          <a:xfrm rot="5400000">
            <a:off x="3910317" y="-4035600"/>
            <a:ext cx="10486082" cy="18312479"/>
            <a:chOff x="0" y="0"/>
            <a:chExt cx="13981443" cy="24416639"/>
          </a:xfrm>
        </p:grpSpPr>
        <p:sp>
          <p:nvSpPr>
            <p:cNvPr name="Freeform 3" id="3"/>
            <p:cNvSpPr/>
            <p:nvPr/>
          </p:nvSpPr>
          <p:spPr>
            <a:xfrm flipH="true" flipV="false" rot="0">
              <a:off x="0" y="0"/>
              <a:ext cx="13981430" cy="24416638"/>
            </a:xfrm>
            <a:custGeom>
              <a:avLst/>
              <a:gdLst/>
              <a:ahLst/>
              <a:cxnLst/>
              <a:rect r="r" b="b" t="t" l="l"/>
              <a:pathLst>
                <a:path h="24416638" w="13981430">
                  <a:moveTo>
                    <a:pt x="13981430" y="0"/>
                  </a:moveTo>
                  <a:lnTo>
                    <a:pt x="0" y="0"/>
                  </a:lnTo>
                  <a:lnTo>
                    <a:pt x="0" y="24416638"/>
                  </a:lnTo>
                  <a:lnTo>
                    <a:pt x="13981430" y="24416638"/>
                  </a:lnTo>
                  <a:lnTo>
                    <a:pt x="13981430" y="0"/>
                  </a:lnTo>
                  <a:close/>
                </a:path>
              </a:pathLst>
            </a:custGeom>
            <a:blipFill>
              <a:blip r:embed="rId2"/>
              <a:stretch>
                <a:fillRect l="-1304" t="0" r="-209215" b="0"/>
              </a:stretch>
            </a:blipFill>
          </p:spPr>
        </p:sp>
      </p:grpSp>
      <p:grpSp>
        <p:nvGrpSpPr>
          <p:cNvPr name="Group 4" id="4"/>
          <p:cNvGrpSpPr/>
          <p:nvPr/>
        </p:nvGrpSpPr>
        <p:grpSpPr>
          <a:xfrm rot="-5400000">
            <a:off x="12336485" y="4386243"/>
            <a:ext cx="10293125" cy="1661036"/>
            <a:chOff x="0" y="0"/>
            <a:chExt cx="13724166" cy="2214715"/>
          </a:xfrm>
        </p:grpSpPr>
        <p:sp>
          <p:nvSpPr>
            <p:cNvPr name="Freeform 5" id="5"/>
            <p:cNvSpPr/>
            <p:nvPr/>
          </p:nvSpPr>
          <p:spPr>
            <a:xfrm flipH="false" flipV="false" rot="0">
              <a:off x="0" y="0"/>
              <a:ext cx="13724128" cy="2214753"/>
            </a:xfrm>
            <a:custGeom>
              <a:avLst/>
              <a:gdLst/>
              <a:ahLst/>
              <a:cxnLst/>
              <a:rect r="r" b="b" t="t" l="l"/>
              <a:pathLst>
                <a:path h="2214753" w="13724128">
                  <a:moveTo>
                    <a:pt x="0" y="0"/>
                  </a:moveTo>
                  <a:lnTo>
                    <a:pt x="13724128" y="0"/>
                  </a:lnTo>
                  <a:lnTo>
                    <a:pt x="13724128" y="2214753"/>
                  </a:lnTo>
                  <a:lnTo>
                    <a:pt x="0" y="2214753"/>
                  </a:lnTo>
                  <a:lnTo>
                    <a:pt x="0" y="0"/>
                  </a:lnTo>
                  <a:close/>
                </a:path>
              </a:pathLst>
            </a:custGeom>
            <a:blipFill>
              <a:blip r:embed="rId3">
                <a:alphaModFix amt="50000"/>
              </a:blip>
              <a:stretch>
                <a:fillRect l="-2218" t="0" r="-89327" b="-567539"/>
              </a:stretch>
            </a:blipFill>
          </p:spPr>
        </p:sp>
      </p:grpSp>
      <p:grpSp>
        <p:nvGrpSpPr>
          <p:cNvPr name="Group 6" id="6"/>
          <p:cNvGrpSpPr/>
          <p:nvPr/>
        </p:nvGrpSpPr>
        <p:grpSpPr>
          <a:xfrm rot="0">
            <a:off x="0" y="0"/>
            <a:ext cx="15526798" cy="4856397"/>
            <a:chOff x="0" y="0"/>
            <a:chExt cx="20702397" cy="6475197"/>
          </a:xfrm>
        </p:grpSpPr>
        <p:sp>
          <p:nvSpPr>
            <p:cNvPr name="Freeform 7" id="7"/>
            <p:cNvSpPr/>
            <p:nvPr/>
          </p:nvSpPr>
          <p:spPr>
            <a:xfrm flipH="false" flipV="false" rot="0">
              <a:off x="0" y="0"/>
              <a:ext cx="20702397" cy="6475222"/>
            </a:xfrm>
            <a:custGeom>
              <a:avLst/>
              <a:gdLst/>
              <a:ahLst/>
              <a:cxnLst/>
              <a:rect r="r" b="b" t="t" l="l"/>
              <a:pathLst>
                <a:path h="6475222" w="20702397">
                  <a:moveTo>
                    <a:pt x="0" y="0"/>
                  </a:moveTo>
                  <a:lnTo>
                    <a:pt x="20702397" y="0"/>
                  </a:lnTo>
                  <a:lnTo>
                    <a:pt x="20702397" y="6475222"/>
                  </a:lnTo>
                  <a:lnTo>
                    <a:pt x="0" y="6475222"/>
                  </a:lnTo>
                  <a:lnTo>
                    <a:pt x="0" y="0"/>
                  </a:lnTo>
                  <a:close/>
                </a:path>
              </a:pathLst>
            </a:custGeom>
            <a:blipFill>
              <a:blip r:embed="rId3">
                <a:alphaModFix amt="50000"/>
              </a:blip>
              <a:stretch>
                <a:fillRect l="-19646" t="-138025" r="-7357" b="9661"/>
              </a:stretch>
            </a:blipFill>
          </p:spPr>
        </p:sp>
      </p:grpSp>
      <p:grpSp>
        <p:nvGrpSpPr>
          <p:cNvPr name="Group 8" id="8"/>
          <p:cNvGrpSpPr/>
          <p:nvPr/>
        </p:nvGrpSpPr>
        <p:grpSpPr>
          <a:xfrm rot="0">
            <a:off x="2679116" y="6689522"/>
            <a:ext cx="4324" cy="1438"/>
            <a:chOff x="0" y="0"/>
            <a:chExt cx="5766" cy="1918"/>
          </a:xfrm>
        </p:grpSpPr>
        <p:sp>
          <p:nvSpPr>
            <p:cNvPr name="Freeform 9" id="9"/>
            <p:cNvSpPr/>
            <p:nvPr/>
          </p:nvSpPr>
          <p:spPr>
            <a:xfrm flipH="false" flipV="false" rot="0">
              <a:off x="254" y="0"/>
              <a:ext cx="5207" cy="1778"/>
            </a:xfrm>
            <a:custGeom>
              <a:avLst/>
              <a:gdLst/>
              <a:ahLst/>
              <a:cxnLst/>
              <a:rect r="r" b="b" t="t" l="l"/>
              <a:pathLst>
                <a:path h="1778" w="5207">
                  <a:moveTo>
                    <a:pt x="0" y="0"/>
                  </a:moveTo>
                  <a:cubicBezTo>
                    <a:pt x="2667" y="0"/>
                    <a:pt x="5207" y="1778"/>
                    <a:pt x="5207" y="1778"/>
                  </a:cubicBezTo>
                  <a:lnTo>
                    <a:pt x="2667" y="0"/>
                  </a:lnTo>
                  <a:close/>
                </a:path>
              </a:pathLst>
            </a:custGeom>
            <a:solidFill>
              <a:srgbClr val="82DCBA"/>
            </a:solidFill>
          </p:spPr>
        </p:sp>
      </p:grpSp>
      <p:grpSp>
        <p:nvGrpSpPr>
          <p:cNvPr name="Group 10" id="10"/>
          <p:cNvGrpSpPr/>
          <p:nvPr/>
        </p:nvGrpSpPr>
        <p:grpSpPr>
          <a:xfrm rot="0">
            <a:off x="15089038" y="7070398"/>
            <a:ext cx="43920" cy="12964"/>
            <a:chOff x="0" y="0"/>
            <a:chExt cx="58560" cy="17285"/>
          </a:xfrm>
        </p:grpSpPr>
        <p:sp>
          <p:nvSpPr>
            <p:cNvPr name="Freeform 11" id="11"/>
            <p:cNvSpPr/>
            <p:nvPr/>
          </p:nvSpPr>
          <p:spPr>
            <a:xfrm flipH="false" flipV="false" rot="0">
              <a:off x="254" y="0"/>
              <a:ext cx="58293" cy="17272"/>
            </a:xfrm>
            <a:custGeom>
              <a:avLst/>
              <a:gdLst/>
              <a:ahLst/>
              <a:cxnLst/>
              <a:rect r="r" b="b" t="t" l="l"/>
              <a:pathLst>
                <a:path h="17272" w="58293">
                  <a:moveTo>
                    <a:pt x="0" y="0"/>
                  </a:moveTo>
                  <a:cubicBezTo>
                    <a:pt x="23241" y="8763"/>
                    <a:pt x="43815" y="14478"/>
                    <a:pt x="58293" y="17272"/>
                  </a:cubicBezTo>
                  <a:cubicBezTo>
                    <a:pt x="43815" y="11557"/>
                    <a:pt x="23241" y="8763"/>
                    <a:pt x="0" y="0"/>
                  </a:cubicBezTo>
                  <a:close/>
                </a:path>
              </a:pathLst>
            </a:custGeom>
            <a:solidFill>
              <a:srgbClr val="98E9C2"/>
            </a:solidFill>
          </p:spPr>
        </p:sp>
      </p:grpSp>
      <p:grpSp>
        <p:nvGrpSpPr>
          <p:cNvPr name="Group 12" id="12"/>
          <p:cNvGrpSpPr/>
          <p:nvPr/>
        </p:nvGrpSpPr>
        <p:grpSpPr>
          <a:xfrm rot="0">
            <a:off x="15135120" y="7083362"/>
            <a:ext cx="8639" cy="3600"/>
            <a:chOff x="0" y="0"/>
            <a:chExt cx="11519" cy="4801"/>
          </a:xfrm>
        </p:grpSpPr>
        <p:sp>
          <p:nvSpPr>
            <p:cNvPr name="Freeform 13" id="13"/>
            <p:cNvSpPr/>
            <p:nvPr/>
          </p:nvSpPr>
          <p:spPr>
            <a:xfrm flipH="false" flipV="false" rot="0">
              <a:off x="0" y="254"/>
              <a:ext cx="11176" cy="4572"/>
            </a:xfrm>
            <a:custGeom>
              <a:avLst/>
              <a:gdLst/>
              <a:ahLst/>
              <a:cxnLst/>
              <a:rect r="r" b="b" t="t" l="l"/>
              <a:pathLst>
                <a:path h="4572" w="11176">
                  <a:moveTo>
                    <a:pt x="0" y="0"/>
                  </a:moveTo>
                  <a:cubicBezTo>
                    <a:pt x="1143" y="889"/>
                    <a:pt x="2540" y="1397"/>
                    <a:pt x="4191" y="1778"/>
                  </a:cubicBezTo>
                  <a:cubicBezTo>
                    <a:pt x="3048" y="1143"/>
                    <a:pt x="1651" y="635"/>
                    <a:pt x="0" y="0"/>
                  </a:cubicBezTo>
                  <a:close/>
                  <a:moveTo>
                    <a:pt x="4191" y="1778"/>
                  </a:moveTo>
                  <a:cubicBezTo>
                    <a:pt x="7239" y="3429"/>
                    <a:pt x="9271" y="4572"/>
                    <a:pt x="11176" y="4572"/>
                  </a:cubicBezTo>
                  <a:cubicBezTo>
                    <a:pt x="9525" y="3175"/>
                    <a:pt x="6731" y="2540"/>
                    <a:pt x="4191" y="1778"/>
                  </a:cubicBezTo>
                  <a:close/>
                </a:path>
              </a:pathLst>
            </a:custGeom>
            <a:solidFill>
              <a:srgbClr val="98E9C2"/>
            </a:solidFill>
          </p:spPr>
        </p:sp>
      </p:grpSp>
      <p:sp>
        <p:nvSpPr>
          <p:cNvPr name="TextBox 14" id="14"/>
          <p:cNvSpPr txBox="true"/>
          <p:nvPr/>
        </p:nvSpPr>
        <p:spPr>
          <a:xfrm rot="0">
            <a:off x="1028700" y="1019175"/>
            <a:ext cx="16230600" cy="1219200"/>
          </a:xfrm>
          <a:prstGeom prst="rect">
            <a:avLst/>
          </a:prstGeom>
        </p:spPr>
        <p:txBody>
          <a:bodyPr anchor="t" rtlCol="false" tIns="0" lIns="0" bIns="0" rIns="0">
            <a:spAutoFit/>
          </a:bodyPr>
          <a:lstStyle/>
          <a:p>
            <a:pPr algn="ctr">
              <a:lnSpc>
                <a:spcPts val="9600"/>
              </a:lnSpc>
            </a:pPr>
            <a:r>
              <a:rPr lang="en-US" sz="8000" b="true">
                <a:solidFill>
                  <a:srgbClr val="FFFFFF"/>
                </a:solidFill>
                <a:latin typeface="DM Sans Bold"/>
                <a:ea typeface="DM Sans Bold"/>
                <a:cs typeface="DM Sans Bold"/>
                <a:sym typeface="DM Sans Bold"/>
              </a:rPr>
              <a:t>Analyse de la compétition</a:t>
            </a:r>
          </a:p>
        </p:txBody>
      </p:sp>
      <p:sp>
        <p:nvSpPr>
          <p:cNvPr name="TextBox 15" id="15"/>
          <p:cNvSpPr txBox="true"/>
          <p:nvPr/>
        </p:nvSpPr>
        <p:spPr>
          <a:xfrm rot="0">
            <a:off x="1028700" y="2228850"/>
            <a:ext cx="16230600" cy="5343525"/>
          </a:xfrm>
          <a:prstGeom prst="rect">
            <a:avLst/>
          </a:prstGeom>
        </p:spPr>
        <p:txBody>
          <a:bodyPr anchor="t" rtlCol="false" tIns="0" lIns="0" bIns="0" rIns="0">
            <a:spAutoFit/>
          </a:bodyPr>
          <a:lstStyle/>
          <a:p>
            <a:pPr algn="l" marL="755651" indent="-377825" lvl="1">
              <a:lnSpc>
                <a:spcPts val="4200"/>
              </a:lnSpc>
              <a:buFont typeface="Arial"/>
              <a:buChar char="•"/>
            </a:pPr>
            <a:r>
              <a:rPr lang="en-US" sz="3500">
                <a:solidFill>
                  <a:srgbClr val="FFFFFF"/>
                </a:solidFill>
                <a:latin typeface="DM Sans"/>
                <a:ea typeface="DM Sans"/>
                <a:cs typeface="DM Sans"/>
                <a:sym typeface="DM Sans"/>
              </a:rPr>
              <a:t>Parmi nos concurrents, on repère n</a:t>
            </a:r>
            <a:r>
              <a:rPr lang="en-US" sz="3500">
                <a:solidFill>
                  <a:srgbClr val="FFFFFF"/>
                </a:solidFill>
                <a:latin typeface="DM Sans"/>
                <a:ea typeface="DM Sans"/>
                <a:cs typeface="DM Sans"/>
                <a:sym typeface="DM Sans"/>
              </a:rPr>
              <a:t>otamment un développeur coréen qui essaie de faire l’analyse vidéo sans but commercial, seulement un compte Instagram avec des vidéos démo pour du divertissement.</a:t>
            </a:r>
          </a:p>
          <a:p>
            <a:pPr algn="l">
              <a:lnSpc>
                <a:spcPts val="4200"/>
              </a:lnSpc>
            </a:pPr>
          </a:p>
          <a:p>
            <a:pPr algn="l" marL="755651" indent="-377825" lvl="1">
              <a:lnSpc>
                <a:spcPts val="4200"/>
              </a:lnSpc>
              <a:buFont typeface="Arial"/>
              <a:buChar char="•"/>
            </a:pPr>
            <a:r>
              <a:rPr lang="en-US" sz="3500">
                <a:solidFill>
                  <a:srgbClr val="FFFFFF"/>
                </a:solidFill>
                <a:latin typeface="DM Sans"/>
                <a:ea typeface="DM Sans"/>
                <a:cs typeface="DM Sans"/>
                <a:sym typeface="DM Sans"/>
              </a:rPr>
              <a:t>Il existe aussi des outils d’analyse vidéo sur PC, souvent très pointus et destinés à des analystes ou entraîneurs professionnels, pas adaptés au grand public.</a:t>
            </a:r>
          </a:p>
          <a:p>
            <a:pPr algn="l">
              <a:lnSpc>
                <a:spcPts val="4200"/>
              </a:lnSpc>
            </a:pPr>
          </a:p>
          <a:p>
            <a:pPr algn="l" marL="755651" indent="-377825" lvl="1">
              <a:lnSpc>
                <a:spcPts val="4200"/>
              </a:lnSpc>
              <a:buFont typeface="Arial"/>
              <a:buChar char="•"/>
            </a:pPr>
            <a:r>
              <a:rPr lang="en-US" sz="3500">
                <a:solidFill>
                  <a:srgbClr val="FFFFFF"/>
                </a:solidFill>
                <a:latin typeface="DM Sans"/>
                <a:ea typeface="DM Sans"/>
                <a:cs typeface="DM Sans"/>
                <a:sym typeface="DM Sans"/>
              </a:rPr>
              <a:t>Quelques applis comme Redpoint proposent du suivi d’entraînement, mais sans véritable analyse technique vidéo avancée.</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DAHA0XfwoY8</dc:identifier>
  <dcterms:modified xsi:type="dcterms:W3CDTF">2011-08-01T06:04:30Z</dcterms:modified>
  <cp:revision>1</cp:revision>
  <dc:title>Ascension - Slide Deck</dc:title>
</cp:coreProperties>
</file>